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70" r:id="rId8"/>
    <p:sldId id="273" r:id="rId9"/>
    <p:sldId id="310" r:id="rId10"/>
    <p:sldId id="263" r:id="rId11"/>
    <p:sldId id="268" r:id="rId12"/>
    <p:sldId id="267" r:id="rId13"/>
    <p:sldId id="328" r:id="rId14"/>
    <p:sldId id="272" r:id="rId15"/>
    <p:sldId id="275" r:id="rId16"/>
    <p:sldId id="276" r:id="rId17"/>
    <p:sldId id="277" r:id="rId18"/>
    <p:sldId id="279" r:id="rId19"/>
    <p:sldId id="280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1" r:id="rId29"/>
    <p:sldId id="299" r:id="rId30"/>
    <p:sldId id="318" r:id="rId31"/>
    <p:sldId id="312" r:id="rId32"/>
    <p:sldId id="301" r:id="rId33"/>
    <p:sldId id="302" r:id="rId34"/>
    <p:sldId id="313" r:id="rId35"/>
    <p:sldId id="306" r:id="rId36"/>
    <p:sldId id="309" r:id="rId37"/>
    <p:sldId id="329" r:id="rId38"/>
    <p:sldId id="295" r:id="rId39"/>
    <p:sldId id="308" r:id="rId40"/>
    <p:sldId id="307" r:id="rId41"/>
    <p:sldId id="322" r:id="rId42"/>
    <p:sldId id="319" r:id="rId43"/>
    <p:sldId id="296" r:id="rId44"/>
    <p:sldId id="323" r:id="rId45"/>
    <p:sldId id="316" r:id="rId46"/>
    <p:sldId id="327" r:id="rId47"/>
    <p:sldId id="314" r:id="rId48"/>
    <p:sldId id="320" r:id="rId49"/>
    <p:sldId id="330" r:id="rId50"/>
    <p:sldId id="331" r:id="rId51"/>
  </p:sldIdLst>
  <p:sldSz cx="12192000" cy="6858000"/>
  <p:notesSz cx="7099300" cy="102346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5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3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6-05T09:32:49.65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25024 1,'-1'10,"0"1,-1-1,0 0,-1 1,-6 15,-4 16,-105 348,-31-5,106-286,-72 119,-74 84,70-114,16-31,-165 194,121-151,0 0,-125 111,-414 365,553-564,-6-6,-249 144,-336 119,-636 189,180-147,-27-76,1109-311,-1845 410,1364-344,-3-26,124-14,243-25,-729 72,121-66,-3-29,665-2,-621-47,8-53,761 98,-1548-252,1000 168,-1 24,318 36,-1510-283,1252 188,-661-166,910 224,-168-47,290 70,-147-67,218 77,1-1,2-4,1-1,-59-53,72 54,-124-106,123 100,-64-77,33 24,4-4,-91-167,84 117,-128-182,166 274,-95-144,97 135,-84-139,90 151,2-2,-30-77,-28-121,61 167,23 72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6-05T09:32:50.43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47 971,'0'-4,"-3"-340,-23 2,26 341,-8-60,-1-116,9 176,0-1,0 0,0 0,0 1,1-1,-1 1,0-1,1 0,-1 1,1-1,0 1,0-1,-1 1,1-1,0 1,0 0,0-1,0 1,1 0,-1 0,0 0,0 0,1 0,-1 0,1 0,-1 0,1 0,-1 1,1-1,-1 0,1 1,0 0,-1-1,1 1,1 0,6 0,-1 0,1 1,-1 0,1 0,-1 1,9 2,425 144,-277-88,1236 384,-1179-386,-167-43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6-05T09:32:51.16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6-05T09:35:35.89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1558 265,'-3'-7,"-1"0,0 0,0 1,-1-1,1 1,-1 0,-1 0,1 1,-1-1,0 1,-1 1,-7-6,-6-1,-1 1,0 0,0 2,-1 1,0 0,-27-4,-12 2,-68-3,18 10,-1 4,-211 32,273-27,19-3,-55 14,76-15,0 1,1 0,-1 0,1 0,0 1,0 1,1 0,-1 0,-10 11,-112 136,108-120,1 1,1 2,3 0,0 0,3 2,1 0,-15 66,25-87,1 0,0 0,2 1,0-1,1 0,0 1,2-1,0 0,1 1,1-1,0-1,1 1,1-1,11 23,2-5,1-1,1-1,2-1,1 0,2-2,0-1,49 39,-31-34,2-1,1-2,1-3,87 37,-53-31,1-4,2-4,1-3,0-4,1-3,1-5,136 0,-197-11,0-1,40-7,-56 6,-1 0,0 0,0-1,0 0,0-1,-1 0,0-1,0 0,12-9,24-23,-14 12,-1 0,38-44,-59 59,-1 0,0 0,-1-1,0 0,-1 0,0-1,-1 0,-1 0,0 0,0 0,1-16,-2-5,-2 1,-1 0,-1-1,-2 1,-2 0,-14-55,3 32,-3 1,-2 0,-29-50,27 63,-3 1,-1 1,-1 2,-3 0,-1 3,-2 0,-1 2,-55-40,27 30,-1 2,-3 2,0 4,-112-41,110 53,-75-16,49 20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6-05T09:37:38.286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1194 130,'0'-2,"0"1,-1 0,1-1,-1 1,1 0,-1 0,1-1,-1 1,0 0,0 0,1 0,-1 0,0 0,0 0,0 0,0 0,0 0,0 0,0 1,-1-1,1 0,0 1,-2-1,-36-13,29 12,-39-12,0 3,-2 2,-67-3,-156 8,219 4,41 1,0 0,0 1,1 1,-1 0,-20 8,5 0,-38 21,9 1,3 3,0 2,-54 50,104-84,1 0,0 0,-1 1,2 0,-1 0,0 0,1 0,0 0,-3 10,3-7,1 1,0 0,0-1,1 1,1 0,-1 11,5 228,-2-225,1 1,1-1,1-1,1 1,1-1,1 0,1 0,1-1,25 40,-7-20,2 0,2-2,57 54,-59-67,0-2,1 0,2-3,0 0,1-2,1-2,1-1,0-2,1-1,44 9,-19-10,1-2,0-2,1-4,-1-2,100-10,-124 4,0-2,-1-2,1-1,-2-2,0-2,0-1,-1-2,-1-2,43-27,-55 29,-1 0,-1-2,0-1,-2 0,0-1,-1-1,-1-1,-1 0,-1-2,-1 1,-1-2,-1 0,-1 0,9-32,-12 26,0 1,-2-2,-1 1,-1-1,-2 1,-2-34,-2 51,0 1,-1 0,-1 0,0 0,-1 0,0 1,-8-13,-54-82,46 76,2 5,0 0,-2 1,-1 0,-1 2,0 1,-2 1,-53-34,41 34,0 2,-1 1,-1 2,-1 1,-70-15,11 11,-2 4,1 4,-2 5,1 5,-161 17,163 0,14 3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01DD77-D385-9934-3F33-C2C473926C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C020020-8E92-DE55-E67E-C7932EBD01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126E734-B014-499B-7FE5-7C19234CB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9A15-4519-4F37-8C62-76F737F5A23E}" type="datetimeFigureOut">
              <a:rPr lang="pl-PL" smtClean="0"/>
              <a:t>05.06.2022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AFA3370-7F60-09EB-4F92-8D452CCD2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8D569DF-CC47-DB82-052A-7F6BF1F79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4C19-DEDF-4C7C-BE7C-99AE87CBEC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013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B51DFC-B964-E37E-4CCC-0E4808044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CC06F8D-E500-1902-C90F-F68678B8B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3964850-8AEC-59C7-6567-6C3785F4E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9A15-4519-4F37-8C62-76F737F5A23E}" type="datetimeFigureOut">
              <a:rPr lang="pl-PL" smtClean="0"/>
              <a:t>05.06.2022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3EEB435-7680-E8BD-51A0-265BB68D5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65A7072-9CDE-87B2-1E7E-FAA2DCD72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4C19-DEDF-4C7C-BE7C-99AE87CBEC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410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AA5222-1A5E-9D49-4E3F-ACE8EBA18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638B2DD-F86D-FB3E-ECAC-40D4891DC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3654F24-DC94-CFFF-5A4F-7DECD66DA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9A15-4519-4F37-8C62-76F737F5A23E}" type="datetimeFigureOut">
              <a:rPr lang="pl-PL" smtClean="0"/>
              <a:t>05.06.2022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7715A48-A0DA-4FB7-8BD6-084988520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1D8C724-85B3-C213-A161-480EFFBB3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4C19-DEDF-4C7C-BE7C-99AE87CBEC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3885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5F10CD-D544-B20F-5649-F93A52D78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861A528-4BA3-48B1-8F8B-BCCD7734CE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857EE81-5250-84A4-7F1E-817CE24CD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05DB7A1-20D5-F268-A9FC-F47D39C15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9A15-4519-4F37-8C62-76F737F5A23E}" type="datetimeFigureOut">
              <a:rPr lang="pl-PL" smtClean="0"/>
              <a:t>05.06.2022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3B8F42B-DFF6-4D63-0F0C-469C3B865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28D9277-A602-13AD-2794-533E47978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4C19-DEDF-4C7C-BE7C-99AE87CBEC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2799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EED954-FA08-CC6B-FE71-B3305AAB7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7762734-8C31-27A0-FA96-5F8BEC903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3F97421-0F70-578A-1186-03FE3DBC3F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5C74981-57CA-875C-6422-C7647175E8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40F230E-1783-CCCB-0F92-51A16AE320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09C5988C-D1E5-B150-AEBE-2D31DAD6E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9A15-4519-4F37-8C62-76F737F5A23E}" type="datetimeFigureOut">
              <a:rPr lang="pl-PL" smtClean="0"/>
              <a:t>05.06.2022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B17900B4-D36E-1B5A-2DED-54FFC61DC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0200474-A61A-30EA-A6C5-ACCD32C30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4C19-DEDF-4C7C-BE7C-99AE87CBEC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1622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677709-12ED-824B-3320-BA7DB9EB0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F9A05AEE-832B-0535-F54A-E6C21155C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9A15-4519-4F37-8C62-76F737F5A23E}" type="datetimeFigureOut">
              <a:rPr lang="pl-PL" smtClean="0"/>
              <a:t>05.06.2022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C80B9BD-139A-68A5-093D-76B1E528F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EB455BB-A022-D803-8F56-D347C5EE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4C19-DEDF-4C7C-BE7C-99AE87CBEC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5808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A7CF5B9-0079-3E6C-5346-C87B372EF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9A15-4519-4F37-8C62-76F737F5A23E}" type="datetimeFigureOut">
              <a:rPr lang="pl-PL" smtClean="0"/>
              <a:t>05.06.2022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880CE9A-8D58-18ED-F17B-7FA5C9889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27F21D0-3917-44F7-9CAE-130C7B68A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4C19-DEDF-4C7C-BE7C-99AE87CBEC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4431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44F016-E45F-EA7C-FB05-C074CCAFF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7A0A5B7-DDCA-1E99-920D-167798590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C4CBA91-486B-6098-9EC3-04569D2324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F2BFDAD-5A2B-F468-8EB7-8C17515AD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9A15-4519-4F37-8C62-76F737F5A23E}" type="datetimeFigureOut">
              <a:rPr lang="pl-PL" smtClean="0"/>
              <a:t>05.06.2022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58EFFE8-7DAA-26FA-7123-F7FD6D95D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9DFD32E-0180-E260-7037-52D84E246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4C19-DEDF-4C7C-BE7C-99AE87CBEC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4195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1E288E-EEB9-BCFC-4E30-B11220E54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AE59D8D1-E0CA-FEFC-43B9-715D34A0D8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1A7F3A1-6979-8742-9EC3-D79DD805F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C1A53E2-0955-34D1-6D5F-E6740A612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9A15-4519-4F37-8C62-76F737F5A23E}" type="datetimeFigureOut">
              <a:rPr lang="pl-PL" smtClean="0"/>
              <a:t>05.06.2022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6418ED7-A48D-9EE9-86C7-75F9A97DF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CE80BC6-73FB-F916-1AFE-9A1A7681B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4C19-DEDF-4C7C-BE7C-99AE87CBEC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5016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3B45DC-573A-58F6-3FFE-E31BCFF40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51A8F94-060C-CB09-1ED4-6560DD6E4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08CC4D4-2E81-8697-B6C7-7F89E8CEA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9A15-4519-4F37-8C62-76F737F5A23E}" type="datetimeFigureOut">
              <a:rPr lang="pl-PL" smtClean="0"/>
              <a:t>05.06.2022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168958E-351F-F7D6-F2E8-7567171FB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51A4096-32FC-F86E-EBFC-88365A5DE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4C19-DEDF-4C7C-BE7C-99AE87CBEC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9201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A465613C-A4AE-F776-39C1-C3F3B77DED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844CD47-9815-AC61-9DE0-012945105B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5837D08-C07B-197B-A3BD-4D266559C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9A15-4519-4F37-8C62-76F737F5A23E}" type="datetimeFigureOut">
              <a:rPr lang="pl-PL" smtClean="0"/>
              <a:t>05.06.2022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9E52C58-9909-2C15-28E8-A9A72EAC9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5C12533-629B-15F6-42AA-F4C16F031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4C19-DEDF-4C7C-BE7C-99AE87CBEC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945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79858B4-0460-C91B-3345-74E760306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1A88A02-C820-CDAC-DDBE-69A8E06B59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00C93D-6BA5-BB34-9E71-CFED970080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79A15-4519-4F37-8C62-76F737F5A23E}" type="datetimeFigureOut">
              <a:rPr lang="pl-PL" smtClean="0"/>
              <a:t>05.06.2022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1DB62CF-1873-A1DF-3C82-06882120BC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BA1EE25-5FAE-EAB1-02D0-D9233979C1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A4C19-DEDF-4C7C-BE7C-99AE87CBEC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5580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customXml" Target="../ink/ink2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8.png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.cam.ac.uk/~mgk25/iso-time.html" TargetMode="External"/><Relationship Id="rId2" Type="http://schemas.openxmlformats.org/officeDocument/2006/relationships/hyperlink" Target="https://pl.wikipedia.org/wiki/ISO_8601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8638DAB6-196D-31CE-B1DB-AE576662DE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15871"/>
            <a:ext cx="9144000" cy="1655762"/>
          </a:xfrm>
        </p:spPr>
        <p:txBody>
          <a:bodyPr/>
          <a:lstStyle/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i="1" dirty="0">
                <a:latin typeface="Arial" panose="020B0604020202020204" pitchFamily="34" charset="0"/>
                <a:cs typeface="Arial" panose="020B0604020202020204" pitchFamily="34" charset="0"/>
              </a:rPr>
              <a:t>Kontroluj przeszłość, aby mieć większy wpływ na przyszłość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3D1C871-6AC6-31DB-C2AA-315FA0606F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40" b="30844"/>
          <a:stretch/>
        </p:blipFill>
        <p:spPr>
          <a:xfrm>
            <a:off x="1725137" y="1088570"/>
            <a:ext cx="8507434" cy="316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176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7B7DDE-7934-DD87-1D79-017E3CA99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5600" b="1" dirty="0">
                <a:latin typeface="Arial" panose="020B0604020202020204" pitchFamily="34" charset="0"/>
                <a:cs typeface="Arial" panose="020B0604020202020204" pitchFamily="34" charset="0"/>
              </a:rPr>
              <a:t>Jak prawnicy widzą sprawy?</a:t>
            </a:r>
            <a:br>
              <a:rPr lang="pl-PL" sz="5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(na przykładzie sprawy procesowej)</a:t>
            </a:r>
          </a:p>
        </p:txBody>
      </p:sp>
    </p:spTree>
    <p:extLst>
      <p:ext uri="{BB962C8B-B14F-4D97-AF65-F5344CB8AC3E}">
        <p14:creationId xmlns:p14="http://schemas.microsoft.com/office/powerpoint/2010/main" val="2301086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id="{3D3CC3E7-C7B1-3E4E-F379-3BE89DE3A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510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tekst, wewnątrz&#10;&#10;Opis wygenerowany automatycznie">
            <a:extLst>
              <a:ext uri="{FF2B5EF4-FFF2-40B4-BE49-F238E27FC236}">
                <a16:creationId xmlns:a16="http://schemas.microsoft.com/office/drawing/2014/main" id="{AECDD427-B93C-400A-35A4-6CA8956C1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581" y="0"/>
            <a:ext cx="97448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60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id="{470DF100-4115-3729-E865-576AE3D2A6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541" y="0"/>
            <a:ext cx="86529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438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id="{CA330786-1903-EF2B-75A9-49D74F3E7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37" y="128878"/>
            <a:ext cx="11382483" cy="607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854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7B7DDE-7934-DD87-1D79-017E3CA99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175"/>
            <a:ext cx="10515600" cy="693574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Każda sprawa </a:t>
            </a: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 HISTORIA</a:t>
            </a: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55251F9B-2F35-FA1B-35CF-57B7618ECE10}"/>
              </a:ext>
            </a:extLst>
          </p:cNvPr>
          <p:cNvSpPr txBox="1">
            <a:spLocks/>
          </p:cNvSpPr>
          <p:nvPr/>
        </p:nvSpPr>
        <p:spPr>
          <a:xfrm>
            <a:off x="838200" y="838294"/>
            <a:ext cx="10515600" cy="75054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historia </a:t>
            </a: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 CZAS</a:t>
            </a:r>
          </a:p>
          <a:p>
            <a:pPr algn="ctr"/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D970289-49CD-37C8-AE4E-5BC9D0AC6749}"/>
              </a:ext>
            </a:extLst>
          </p:cNvPr>
          <p:cNvSpPr txBox="1"/>
          <p:nvPr/>
        </p:nvSpPr>
        <p:spPr>
          <a:xfrm>
            <a:off x="2558483" y="1649761"/>
            <a:ext cx="78142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czas </a:t>
            </a:r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pl-PL" sz="4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</a:t>
            </a:r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4000" i="1" dirty="0">
                <a:latin typeface="Arial" panose="020B0604020202020204" pitchFamily="34" charset="0"/>
                <a:cs typeface="Arial" panose="020B0604020202020204" pitchFamily="34" charset="0"/>
              </a:rPr>
              <a:t>(oś czasu)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6C3EFDEC-5766-A338-E56A-F68D201AB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1" y="2954478"/>
            <a:ext cx="11268075" cy="342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73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5CD36D-3C28-9E40-BE40-E02513D74691}"/>
              </a:ext>
            </a:extLst>
          </p:cNvPr>
          <p:cNvSpPr txBox="1">
            <a:spLocks/>
          </p:cNvSpPr>
          <p:nvPr/>
        </p:nvSpPr>
        <p:spPr>
          <a:xfrm>
            <a:off x="838200" y="284094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TIMELINE-y są wszędzie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A8F773B-3DE4-BC20-8B55-27B746BE7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57" y="1137631"/>
            <a:ext cx="10465417" cy="465099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EFD3D01-AC16-6E57-74F5-BEDC7A69F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4519" y="1069379"/>
            <a:ext cx="5796984" cy="480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6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BCC726-D95A-9DD6-45A5-594CA9406429}"/>
              </a:ext>
            </a:extLst>
          </p:cNvPr>
          <p:cNvSpPr txBox="1">
            <a:spLocks/>
          </p:cNvSpPr>
          <p:nvPr/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7000" b="1" dirty="0">
                <a:latin typeface="Arial" panose="020B0604020202020204" pitchFamily="34" charset="0"/>
                <a:cs typeface="Arial" panose="020B0604020202020204" pitchFamily="34" charset="0"/>
              </a:rPr>
              <a:t>Wycieczka do lasu</a:t>
            </a:r>
            <a:endParaRPr lang="pl-PL" sz="7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612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6592CA8-1E9E-E2CF-7610-351E6F57D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424" y="268145"/>
            <a:ext cx="8741152" cy="5166680"/>
          </a:xfrm>
          <a:prstGeom prst="rect">
            <a:avLst/>
          </a:prstGeom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3134F2DC-42CB-6C89-D39B-44D8184DEDE0}"/>
              </a:ext>
            </a:extLst>
          </p:cNvPr>
          <p:cNvSpPr txBox="1">
            <a:spLocks/>
          </p:cNvSpPr>
          <p:nvPr/>
        </p:nvSpPr>
        <p:spPr>
          <a:xfrm>
            <a:off x="1788695" y="5790958"/>
            <a:ext cx="8614610" cy="7988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000" b="1" i="1" dirty="0">
                <a:latin typeface="Arial" panose="020B0604020202020204" pitchFamily="34" charset="0"/>
                <a:cs typeface="Arial" panose="020B0604020202020204" pitchFamily="34" charset="0"/>
              </a:rPr>
              <a:t>„Jesteśmy w lesie”</a:t>
            </a:r>
          </a:p>
        </p:txBody>
      </p:sp>
    </p:spTree>
    <p:extLst>
      <p:ext uri="{BB962C8B-B14F-4D97-AF65-F5344CB8AC3E}">
        <p14:creationId xmlns:p14="http://schemas.microsoft.com/office/powerpoint/2010/main" val="1945046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6592CA8-1E9E-E2CF-7610-351E6F57D2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424" y="268145"/>
            <a:ext cx="8741152" cy="5166680"/>
          </a:xfrm>
          <a:prstGeom prst="rect">
            <a:avLst/>
          </a:prstGeom>
        </p:spPr>
      </p:pic>
      <p:grpSp>
        <p:nvGrpSpPr>
          <p:cNvPr id="2" name="Grupa 1">
            <a:extLst>
              <a:ext uri="{FF2B5EF4-FFF2-40B4-BE49-F238E27FC236}">
                <a16:creationId xmlns:a16="http://schemas.microsoft.com/office/drawing/2014/main" id="{9F0D86D4-FC11-0F51-6334-AC80201FAF7B}"/>
              </a:ext>
            </a:extLst>
          </p:cNvPr>
          <p:cNvGrpSpPr/>
          <p:nvPr/>
        </p:nvGrpSpPr>
        <p:grpSpPr>
          <a:xfrm>
            <a:off x="1725424" y="268144"/>
            <a:ext cx="8741152" cy="5166681"/>
            <a:chOff x="1725424" y="268144"/>
            <a:chExt cx="8741152" cy="5166681"/>
          </a:xfrm>
        </p:grpSpPr>
        <p:pic>
          <p:nvPicPr>
            <p:cNvPr id="4" name="Obraz 3" descr="Obraz zawierający tekst, wewnątrz&#10;&#10;Opis wygenerowany automatycznie">
              <a:extLst>
                <a:ext uri="{FF2B5EF4-FFF2-40B4-BE49-F238E27FC236}">
                  <a16:creationId xmlns:a16="http://schemas.microsoft.com/office/drawing/2014/main" id="{9731B59A-7FDF-E0FA-3626-CDA2DD8B21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5424" y="268144"/>
              <a:ext cx="6018401" cy="4235493"/>
            </a:xfrm>
            <a:prstGeom prst="rect">
              <a:avLst/>
            </a:prstGeom>
          </p:spPr>
        </p:pic>
        <p:pic>
          <p:nvPicPr>
            <p:cNvPr id="6" name="Obraz 5" descr="Obraz zawierający tekst&#10;&#10;Opis wygenerowany automatycznie">
              <a:extLst>
                <a:ext uri="{FF2B5EF4-FFF2-40B4-BE49-F238E27FC236}">
                  <a16:creationId xmlns:a16="http://schemas.microsoft.com/office/drawing/2014/main" id="{51875A71-1081-02E1-BEB8-4DB9655DE7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354" y="982811"/>
              <a:ext cx="5617222" cy="4452014"/>
            </a:xfrm>
            <a:prstGeom prst="rect">
              <a:avLst/>
            </a:prstGeom>
          </p:spPr>
        </p:pic>
        <p:pic>
          <p:nvPicPr>
            <p:cNvPr id="7" name="Obraz 6" descr="Obraz zawierający tekst&#10;&#10;Opis wygenerowany automatycznie">
              <a:extLst>
                <a:ext uri="{FF2B5EF4-FFF2-40B4-BE49-F238E27FC236}">
                  <a16:creationId xmlns:a16="http://schemas.microsoft.com/office/drawing/2014/main" id="{3A4FCFE2-A42B-FD87-2635-F2AF8498E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5425" y="2851541"/>
              <a:ext cx="4844150" cy="2583284"/>
            </a:xfrm>
            <a:prstGeom prst="rect">
              <a:avLst/>
            </a:prstGeom>
          </p:spPr>
        </p:pic>
      </p:grpSp>
      <p:sp>
        <p:nvSpPr>
          <p:cNvPr id="8" name="Tytuł 1">
            <a:extLst>
              <a:ext uri="{FF2B5EF4-FFF2-40B4-BE49-F238E27FC236}">
                <a16:creationId xmlns:a16="http://schemas.microsoft.com/office/drawing/2014/main" id="{3B36DF1B-C5CA-A4C3-BDB8-F7C3308FB56C}"/>
              </a:ext>
            </a:extLst>
          </p:cNvPr>
          <p:cNvSpPr txBox="1">
            <a:spLocks/>
          </p:cNvSpPr>
          <p:nvPr/>
        </p:nvSpPr>
        <p:spPr>
          <a:xfrm>
            <a:off x="1788695" y="5790958"/>
            <a:ext cx="8614610" cy="7988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Wytężanie wzroku nic nie daje</a:t>
            </a:r>
          </a:p>
        </p:txBody>
      </p:sp>
    </p:spTree>
    <p:extLst>
      <p:ext uri="{BB962C8B-B14F-4D97-AF65-F5344CB8AC3E}">
        <p14:creationId xmlns:p14="http://schemas.microsoft.com/office/powerpoint/2010/main" val="384958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6592CA8-1E9E-E2CF-7610-351E6F57D2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424" y="268145"/>
            <a:ext cx="8741152" cy="516668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DB331516-EF39-2E3D-F4F1-421A3FF47FD5}"/>
              </a:ext>
            </a:extLst>
          </p:cNvPr>
          <p:cNvSpPr txBox="1">
            <a:spLocks/>
          </p:cNvSpPr>
          <p:nvPr/>
        </p:nvSpPr>
        <p:spPr>
          <a:xfrm>
            <a:off x="1788695" y="5790958"/>
            <a:ext cx="8614610" cy="7988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Co jest najważniejsze?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4FEC419E-F6C0-CB9E-2940-7D9FE2D813C2}"/>
              </a:ext>
            </a:extLst>
          </p:cNvPr>
          <p:cNvSpPr txBox="1"/>
          <p:nvPr/>
        </p:nvSpPr>
        <p:spPr>
          <a:xfrm>
            <a:off x="3295754" y="3667226"/>
            <a:ext cx="129875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600" b="1" dirty="0">
                <a:latin typeface="Arial" panose="020B0604020202020204" pitchFamily="34" charset="0"/>
                <a:cs typeface="Arial" panose="020B0604020202020204" pitchFamily="34" charset="0"/>
              </a:rPr>
              <a:t>Jeżyny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C7F876-0CD3-156C-07F5-F216255B98B4}"/>
              </a:ext>
            </a:extLst>
          </p:cNvPr>
          <p:cNvSpPr txBox="1"/>
          <p:nvPr/>
        </p:nvSpPr>
        <p:spPr>
          <a:xfrm>
            <a:off x="5319861" y="3494749"/>
            <a:ext cx="188865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Muchomor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6D09B4C-18FC-5082-E54C-861EE82923F0}"/>
              </a:ext>
            </a:extLst>
          </p:cNvPr>
          <p:cNvSpPr txBox="1"/>
          <p:nvPr/>
        </p:nvSpPr>
        <p:spPr>
          <a:xfrm>
            <a:off x="3053518" y="1099712"/>
            <a:ext cx="58498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 sarenki chodzą do wodopoju</a:t>
            </a: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95256BE5-A9DE-B815-E56C-A2C8CC6A0904}"/>
              </a:ext>
            </a:extLst>
          </p:cNvPr>
          <p:cNvCxnSpPr>
            <a:cxnSpLocks/>
          </p:cNvCxnSpPr>
          <p:nvPr/>
        </p:nvCxnSpPr>
        <p:spPr>
          <a:xfrm flipH="1">
            <a:off x="2889885" y="4159668"/>
            <a:ext cx="758090" cy="5855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B44AD607-4E6B-2A38-3DFA-A62FD1D4107F}"/>
              </a:ext>
            </a:extLst>
          </p:cNvPr>
          <p:cNvCxnSpPr>
            <a:cxnSpLocks/>
          </p:cNvCxnSpPr>
          <p:nvPr/>
        </p:nvCxnSpPr>
        <p:spPr>
          <a:xfrm>
            <a:off x="6430705" y="3987192"/>
            <a:ext cx="2357160" cy="7580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DEF4CD8C-D5BB-9580-1055-B6FD8C67786B}"/>
              </a:ext>
            </a:extLst>
          </p:cNvPr>
          <p:cNvCxnSpPr>
            <a:cxnSpLocks/>
          </p:cNvCxnSpPr>
          <p:nvPr/>
        </p:nvCxnSpPr>
        <p:spPr>
          <a:xfrm>
            <a:off x="5802429" y="1624602"/>
            <a:ext cx="2812182" cy="19327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543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BCC726-D95A-9DD6-45A5-594CA9406429}"/>
              </a:ext>
            </a:extLst>
          </p:cNvPr>
          <p:cNvSpPr txBox="1">
            <a:spLocks/>
          </p:cNvSpPr>
          <p:nvPr/>
        </p:nvSpPr>
        <p:spPr>
          <a:xfrm>
            <a:off x="838200" y="1517385"/>
            <a:ext cx="10515600" cy="1325563"/>
          </a:xfrm>
          <a:prstGeom prst="rect">
            <a:avLst/>
          </a:prstGeom>
        </p:spPr>
        <p:txBody>
          <a:bodyPr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7000" b="1" dirty="0">
                <a:latin typeface="Arial" panose="020B0604020202020204" pitchFamily="34" charset="0"/>
                <a:cs typeface="Arial" panose="020B0604020202020204" pitchFamily="34" charset="0"/>
              </a:rPr>
              <a:t>Teraz krótka wycieczka po jednej sprawie</a:t>
            </a:r>
          </a:p>
          <a:p>
            <a:pPr algn="ctr"/>
            <a:endParaRPr lang="pl-PL" sz="7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sz="7000" b="1" dirty="0">
                <a:latin typeface="Arial" panose="020B0604020202020204" pitchFamily="34" charset="0"/>
                <a:cs typeface="Arial" panose="020B0604020202020204" pitchFamily="34" charset="0"/>
              </a:rPr>
              <a:t>na osi czasu</a:t>
            </a:r>
            <a:endParaRPr lang="pl-PL" sz="7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92EB615-1980-F124-959B-0D67809A8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37690"/>
            <a:ext cx="12192000" cy="247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93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6062064-04EA-F47D-7636-8A421B610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4026"/>
            <a:ext cx="12192000" cy="278994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97B86AE8-EFC7-5D7E-4CBE-89D21E40F6D4}"/>
              </a:ext>
            </a:extLst>
          </p:cNvPr>
          <p:cNvSpPr txBox="1"/>
          <p:nvPr/>
        </p:nvSpPr>
        <p:spPr>
          <a:xfrm>
            <a:off x="971006" y="387531"/>
            <a:ext cx="108857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Pierwsze spotkanie – klient mówi:</a:t>
            </a:r>
          </a:p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Panie Mecenasie, prosta historia</a:t>
            </a:r>
          </a:p>
        </p:txBody>
      </p:sp>
      <p:pic>
        <p:nvPicPr>
          <p:cNvPr id="4" name="Obraz 3" descr="Popcorn Pusheen">
            <a:extLst>
              <a:ext uri="{FF2B5EF4-FFF2-40B4-BE49-F238E27FC236}">
                <a16:creationId xmlns:a16="http://schemas.microsoft.com/office/drawing/2014/main" id="{B85A5D79-AA60-6F91-B256-F738426DD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969" y="2669722"/>
            <a:ext cx="4846622" cy="4846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826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A3D0ED3-814B-4552-658B-B75456165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2000"/>
            <a:ext cx="12192000" cy="279400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E072D4E8-D094-FCFF-70E3-7DE4BA47941B}"/>
              </a:ext>
            </a:extLst>
          </p:cNvPr>
          <p:cNvSpPr txBox="1"/>
          <p:nvPr/>
        </p:nvSpPr>
        <p:spPr>
          <a:xfrm>
            <a:off x="4275667" y="1100340"/>
            <a:ext cx="8029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Mieli skończyć do końca roku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E675ABB-64B1-88C0-D673-549E1B39F7AA}"/>
              </a:ext>
            </a:extLst>
          </p:cNvPr>
          <p:cNvSpPr txBox="1"/>
          <p:nvPr/>
        </p:nvSpPr>
        <p:spPr>
          <a:xfrm>
            <a:off x="268273" y="168680"/>
            <a:ext cx="108857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Zawarliśmy umowę</a:t>
            </a:r>
          </a:p>
        </p:txBody>
      </p:sp>
    </p:spTree>
    <p:extLst>
      <p:ext uri="{BB962C8B-B14F-4D97-AF65-F5344CB8AC3E}">
        <p14:creationId xmlns:p14="http://schemas.microsoft.com/office/powerpoint/2010/main" val="1796635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AD4DE13-DE2D-3147-ADD1-43B50E432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8612"/>
            <a:ext cx="12192000" cy="3800775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997F2DC0-FB81-AE52-CDCA-43A448BC15E4}"/>
              </a:ext>
            </a:extLst>
          </p:cNvPr>
          <p:cNvSpPr txBox="1"/>
          <p:nvPr/>
        </p:nvSpPr>
        <p:spPr>
          <a:xfrm>
            <a:off x="331773" y="142361"/>
            <a:ext cx="10996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Był jakiś aneks.</a:t>
            </a:r>
            <a:endParaRPr lang="pl-PL" sz="4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F58EE5E-B156-081F-41BA-029BB987C463}"/>
              </a:ext>
            </a:extLst>
          </p:cNvPr>
          <p:cNvSpPr txBox="1"/>
          <p:nvPr/>
        </p:nvSpPr>
        <p:spPr>
          <a:xfrm>
            <a:off x="4275666" y="757113"/>
            <a:ext cx="78782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000" b="1" i="1" dirty="0">
                <a:latin typeface="Arial" panose="020B0604020202020204" pitchFamily="34" charset="0"/>
                <a:cs typeface="Arial" panose="020B0604020202020204" pitchFamily="34" charset="0"/>
              </a:rPr>
              <a:t>„Nie mam, ale to nic istotnego”</a:t>
            </a:r>
            <a:endParaRPr lang="pl-PL" sz="4000" dirty="0"/>
          </a:p>
        </p:txBody>
      </p:sp>
    </p:spTree>
    <p:extLst>
      <p:ext uri="{BB962C8B-B14F-4D97-AF65-F5344CB8AC3E}">
        <p14:creationId xmlns:p14="http://schemas.microsoft.com/office/powerpoint/2010/main" val="1238663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E5060D36-9979-35A1-F69F-51853267B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3706"/>
            <a:ext cx="12192000" cy="2550587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28AB488-E996-219A-CAFA-6566B6DCA579}"/>
              </a:ext>
            </a:extLst>
          </p:cNvPr>
          <p:cNvSpPr txBox="1"/>
          <p:nvPr/>
        </p:nvSpPr>
        <p:spPr>
          <a:xfrm>
            <a:off x="971006" y="400594"/>
            <a:ext cx="108857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Wykonawca się ociągał </a:t>
            </a:r>
          </a:p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– skończył pół roku po terminie</a:t>
            </a:r>
          </a:p>
        </p:txBody>
      </p:sp>
    </p:spTree>
    <p:extLst>
      <p:ext uri="{BB962C8B-B14F-4D97-AF65-F5344CB8AC3E}">
        <p14:creationId xmlns:p14="http://schemas.microsoft.com/office/powerpoint/2010/main" val="2128388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2F1DA8E-0555-41B6-DEBE-6F659BD45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4764"/>
            <a:ext cx="12192000" cy="2928471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4DB3771-6CF1-6940-A1D3-9F02049B0420}"/>
              </a:ext>
            </a:extLst>
          </p:cNvPr>
          <p:cNvSpPr txBox="1"/>
          <p:nvPr/>
        </p:nvSpPr>
        <p:spPr>
          <a:xfrm>
            <a:off x="5301707" y="973604"/>
            <a:ext cx="6617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ale wg umowy jest kara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E81B93C-6D33-2DE6-14BB-CB56A9BD8DB6}"/>
              </a:ext>
            </a:extLst>
          </p:cNvPr>
          <p:cNvSpPr txBox="1"/>
          <p:nvPr/>
        </p:nvSpPr>
        <p:spPr>
          <a:xfrm>
            <a:off x="482056" y="258824"/>
            <a:ext cx="108857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wystawił fakturę</a:t>
            </a:r>
          </a:p>
        </p:txBody>
      </p:sp>
    </p:spTree>
    <p:extLst>
      <p:ext uri="{BB962C8B-B14F-4D97-AF65-F5344CB8AC3E}">
        <p14:creationId xmlns:p14="http://schemas.microsoft.com/office/powerpoint/2010/main" val="2193121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6851DC6F-48CB-603E-EA40-775543C6A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7631"/>
            <a:ext cx="12192000" cy="3582737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11D009E-5FB1-8F02-4A13-68FDB673EAD7}"/>
              </a:ext>
            </a:extLst>
          </p:cNvPr>
          <p:cNvSpPr txBox="1"/>
          <p:nvPr/>
        </p:nvSpPr>
        <p:spPr>
          <a:xfrm>
            <a:off x="954072" y="204173"/>
            <a:ext cx="108857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Poszła nota +</a:t>
            </a:r>
            <a:r>
              <a:rPr lang="pl-PL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WdZ</a:t>
            </a:r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 – nie zapłacił</a:t>
            </a:r>
          </a:p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Idziemy do sądu!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D5B6A60-3D06-7CE9-6971-7E3036C1B199}"/>
              </a:ext>
            </a:extLst>
          </p:cNvPr>
          <p:cNvSpPr txBox="1"/>
          <p:nvPr/>
        </p:nvSpPr>
        <p:spPr>
          <a:xfrm>
            <a:off x="120963" y="5378093"/>
            <a:ext cx="97848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Prawda że prosta historia? </a:t>
            </a:r>
          </a:p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Piszemy POZEW</a:t>
            </a:r>
          </a:p>
        </p:txBody>
      </p:sp>
      <p:pic>
        <p:nvPicPr>
          <p:cNvPr id="7" name="Obraz 6" descr="Kopiący Pusheen">
            <a:extLst>
              <a:ext uri="{FF2B5EF4-FFF2-40B4-BE49-F238E27FC236}">
                <a16:creationId xmlns:a16="http://schemas.microsoft.com/office/drawing/2014/main" id="{F7579A19-2185-23C6-CE01-026709504E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533" y="2741031"/>
            <a:ext cx="4297937" cy="429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78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B80139E-F794-CF5B-DEC4-678991F06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0251"/>
            <a:ext cx="12192000" cy="4417497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5FC6D6E2-00B3-128A-CF90-122A76668963}"/>
              </a:ext>
            </a:extLst>
          </p:cNvPr>
          <p:cNvSpPr txBox="1"/>
          <p:nvPr/>
        </p:nvSpPr>
        <p:spPr>
          <a:xfrm>
            <a:off x="1029590" y="251360"/>
            <a:ext cx="97848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Nakaz dostaliśmy całkiem szybko</a:t>
            </a:r>
          </a:p>
        </p:txBody>
      </p:sp>
      <p:pic>
        <p:nvPicPr>
          <p:cNvPr id="6" name="Obraz 5" descr="Serca w oczach Pusheen">
            <a:extLst>
              <a:ext uri="{FF2B5EF4-FFF2-40B4-BE49-F238E27FC236}">
                <a16:creationId xmlns:a16="http://schemas.microsoft.com/office/drawing/2014/main" id="{A5D3B996-ED5A-EF55-4CC7-7A137003F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49" y="2865664"/>
            <a:ext cx="3811361" cy="381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20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F5CFC95D-C93C-7024-96E3-E35A61297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9075"/>
            <a:ext cx="12192000" cy="401985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69F6907-4D97-D3E8-ECED-D9BD73D12654}"/>
              </a:ext>
            </a:extLst>
          </p:cNvPr>
          <p:cNvSpPr txBox="1"/>
          <p:nvPr/>
        </p:nvSpPr>
        <p:spPr>
          <a:xfrm>
            <a:off x="1029590" y="251360"/>
            <a:ext cx="97848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Ale przyszedł sprzeciw…</a:t>
            </a:r>
          </a:p>
        </p:txBody>
      </p:sp>
    </p:spTree>
    <p:extLst>
      <p:ext uri="{BB962C8B-B14F-4D97-AF65-F5344CB8AC3E}">
        <p14:creationId xmlns:p14="http://schemas.microsoft.com/office/powerpoint/2010/main" val="39191725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B1C4271-AA13-BADE-E91D-F9EA760C7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7972"/>
            <a:ext cx="12192000" cy="4002056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18254BE-37F9-3C9C-948A-A291139335CD}"/>
              </a:ext>
            </a:extLst>
          </p:cNvPr>
          <p:cNvSpPr txBox="1"/>
          <p:nvPr/>
        </p:nvSpPr>
        <p:spPr>
          <a:xfrm>
            <a:off x="1029590" y="251360"/>
            <a:ext cx="97848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…plus powództwo wzajemne</a:t>
            </a:r>
          </a:p>
        </p:txBody>
      </p:sp>
    </p:spTree>
    <p:extLst>
      <p:ext uri="{BB962C8B-B14F-4D97-AF65-F5344CB8AC3E}">
        <p14:creationId xmlns:p14="http://schemas.microsoft.com/office/powerpoint/2010/main" val="4282684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D66203C-F577-6339-58E8-74A184C8C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7593"/>
            <a:ext cx="12192000" cy="3822813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EC99D7C2-00B0-7340-959D-EE4FAE86AFA7}"/>
              </a:ext>
            </a:extLst>
          </p:cNvPr>
          <p:cNvSpPr txBox="1"/>
          <p:nvPr/>
        </p:nvSpPr>
        <p:spPr>
          <a:xfrm>
            <a:off x="488427" y="61513"/>
            <a:ext cx="10453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latin typeface="Arial" panose="020B0604020202020204" pitchFamily="34" charset="0"/>
                <a:cs typeface="Arial" panose="020B0604020202020204" pitchFamily="34" charset="0"/>
              </a:rPr>
              <a:t>a tam:</a:t>
            </a:r>
            <a:endParaRPr lang="pl-PL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 descr="Wstrząśnięty Pusheen">
            <a:extLst>
              <a:ext uri="{FF2B5EF4-FFF2-40B4-BE49-F238E27FC236}">
                <a16:creationId xmlns:a16="http://schemas.microsoft.com/office/drawing/2014/main" id="{3022F850-4931-B928-EBD8-8103241B4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440" y="3013981"/>
            <a:ext cx="3810000" cy="3810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425744B-B76A-56C2-AAEC-5C12073EB2DB}"/>
              </a:ext>
            </a:extLst>
          </p:cNvPr>
          <p:cNvSpPr txBox="1"/>
          <p:nvPr/>
        </p:nvSpPr>
        <p:spPr>
          <a:xfrm>
            <a:off x="2634025" y="623893"/>
            <a:ext cx="6243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aneks przedłużał termin</a:t>
            </a:r>
          </a:p>
        </p:txBody>
      </p:sp>
    </p:spTree>
    <p:extLst>
      <p:ext uri="{BB962C8B-B14F-4D97-AF65-F5344CB8AC3E}">
        <p14:creationId xmlns:p14="http://schemas.microsoft.com/office/powerpoint/2010/main" val="384293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BB6137F0-C000-5F10-1F9A-BC2480597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8138"/>
            <a:ext cx="12192000" cy="510135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069BF0C0-0653-CC83-9090-E48C9004EDEC}"/>
              </a:ext>
            </a:extLst>
          </p:cNvPr>
          <p:cNvSpPr txBox="1"/>
          <p:nvPr/>
        </p:nvSpPr>
        <p:spPr>
          <a:xfrm>
            <a:off x="1029590" y="251360"/>
            <a:ext cx="10453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… w kwietniu 2019 była powódź…</a:t>
            </a:r>
          </a:p>
        </p:txBody>
      </p:sp>
    </p:spTree>
    <p:extLst>
      <p:ext uri="{BB962C8B-B14F-4D97-AF65-F5344CB8AC3E}">
        <p14:creationId xmlns:p14="http://schemas.microsoft.com/office/powerpoint/2010/main" val="35990332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AA2D60C-3DFA-C61D-B9AC-A90527C48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6410"/>
            <a:ext cx="12192000" cy="5074345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96F654B4-9164-3121-A380-D9E9E4E14E7B}"/>
              </a:ext>
            </a:extLst>
          </p:cNvPr>
          <p:cNvSpPr txBox="1"/>
          <p:nvPr/>
        </p:nvSpPr>
        <p:spPr>
          <a:xfrm>
            <a:off x="1029590" y="251360"/>
            <a:ext cx="109407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… w lipcu niewybuch z II wojny światowej…</a:t>
            </a:r>
          </a:p>
        </p:txBody>
      </p:sp>
    </p:spTree>
    <p:extLst>
      <p:ext uri="{BB962C8B-B14F-4D97-AF65-F5344CB8AC3E}">
        <p14:creationId xmlns:p14="http://schemas.microsoft.com/office/powerpoint/2010/main" val="5588532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6024E1C4-3ADB-548C-C5D1-9BB37C6F7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46455"/>
            <a:ext cx="12192000" cy="4628725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3C3E6F06-B1DF-CA89-9BF9-F357127B8DF1}"/>
              </a:ext>
            </a:extLst>
          </p:cNvPr>
          <p:cNvSpPr txBox="1"/>
          <p:nvPr/>
        </p:nvSpPr>
        <p:spPr>
          <a:xfrm>
            <a:off x="1029590" y="251360"/>
            <a:ext cx="109407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… a w październiku znalezisko archeologiczne …</a:t>
            </a:r>
          </a:p>
        </p:txBody>
      </p:sp>
      <p:pic>
        <p:nvPicPr>
          <p:cNvPr id="5" name="Obraz 4" descr="Popcorn Pusheen">
            <a:extLst>
              <a:ext uri="{FF2B5EF4-FFF2-40B4-BE49-F238E27FC236}">
                <a16:creationId xmlns:a16="http://schemas.microsoft.com/office/drawing/2014/main" id="{5858F318-F391-3AE2-1830-56F2167809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214" y="2311613"/>
            <a:ext cx="3792309" cy="3792309"/>
          </a:xfrm>
          <a:prstGeom prst="rect">
            <a:avLst/>
          </a:prstGeom>
        </p:spPr>
      </p:pic>
      <p:pic>
        <p:nvPicPr>
          <p:cNvPr id="8" name="Obraz 7" descr="Popcorn Pusheen">
            <a:extLst>
              <a:ext uri="{FF2B5EF4-FFF2-40B4-BE49-F238E27FC236}">
                <a16:creationId xmlns:a16="http://schemas.microsoft.com/office/drawing/2014/main" id="{09484720-B288-02C0-BDB5-5E6907B58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471" y="2280317"/>
            <a:ext cx="3792309" cy="3792309"/>
          </a:xfrm>
          <a:prstGeom prst="rect">
            <a:avLst/>
          </a:prstGeom>
        </p:spPr>
      </p:pic>
      <p:pic>
        <p:nvPicPr>
          <p:cNvPr id="9" name="Obraz 8" descr="Popcorn Pusheen">
            <a:extLst>
              <a:ext uri="{FF2B5EF4-FFF2-40B4-BE49-F238E27FC236}">
                <a16:creationId xmlns:a16="http://schemas.microsoft.com/office/drawing/2014/main" id="{6BF9FDF3-B040-90C7-78F5-6A002617AD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728" y="2267148"/>
            <a:ext cx="3792309" cy="379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62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868C355-7491-4F76-440A-1F855D8AA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36010"/>
            <a:ext cx="12192000" cy="15859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226F1DD-65D4-F184-90E7-D20856007A22}"/>
              </a:ext>
            </a:extLst>
          </p:cNvPr>
          <p:cNvSpPr txBox="1"/>
          <p:nvPr/>
        </p:nvSpPr>
        <p:spPr>
          <a:xfrm>
            <a:off x="1029590" y="251360"/>
            <a:ext cx="109407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latin typeface="Arial" panose="020B0604020202020204" pitchFamily="34" charset="0"/>
                <a:cs typeface="Arial" panose="020B0604020202020204" pitchFamily="34" charset="0"/>
              </a:rPr>
              <a:t>W kwietniu 2022 </a:t>
            </a:r>
          </a:p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świadek Kowalski zeznaje: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Pismo odręczne 1">
                <a:extLst>
                  <a:ext uri="{FF2B5EF4-FFF2-40B4-BE49-F238E27FC236}">
                    <a16:creationId xmlns:a16="http://schemas.microsoft.com/office/drawing/2014/main" id="{72332A6B-3BA7-14E7-0936-AFC5AC2F3459}"/>
                  </a:ext>
                </a:extLst>
              </p14:cNvPr>
              <p14:cNvContentPartPr/>
              <p14:nvPr/>
            </p14:nvContentPartPr>
            <p14:xfrm>
              <a:off x="2788779" y="3930673"/>
              <a:ext cx="9008640" cy="2360160"/>
            </p14:xfrm>
          </p:contentPart>
        </mc:Choice>
        <mc:Fallback xmlns="">
          <p:pic>
            <p:nvPicPr>
              <p:cNvPr id="2" name="Pismo odręczne 1">
                <a:extLst>
                  <a:ext uri="{FF2B5EF4-FFF2-40B4-BE49-F238E27FC236}">
                    <a16:creationId xmlns:a16="http://schemas.microsoft.com/office/drawing/2014/main" id="{72332A6B-3BA7-14E7-0936-AFC5AC2F345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53139" y="3859033"/>
                <a:ext cx="9080280" cy="250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Pismo odręczne 4">
                <a:extLst>
                  <a:ext uri="{FF2B5EF4-FFF2-40B4-BE49-F238E27FC236}">
                    <a16:creationId xmlns:a16="http://schemas.microsoft.com/office/drawing/2014/main" id="{8DFCB5B0-04C1-C1FE-95CB-BA7C8A34A7D1}"/>
                  </a:ext>
                </a:extLst>
              </p14:cNvPr>
              <p14:cNvContentPartPr/>
              <p14:nvPr/>
            </p14:nvContentPartPr>
            <p14:xfrm>
              <a:off x="2558739" y="4614313"/>
              <a:ext cx="860760" cy="349560"/>
            </p14:xfrm>
          </p:contentPart>
        </mc:Choice>
        <mc:Fallback xmlns="">
          <p:pic>
            <p:nvPicPr>
              <p:cNvPr id="5" name="Pismo odręczne 4">
                <a:extLst>
                  <a:ext uri="{FF2B5EF4-FFF2-40B4-BE49-F238E27FC236}">
                    <a16:creationId xmlns:a16="http://schemas.microsoft.com/office/drawing/2014/main" id="{8DFCB5B0-04C1-C1FE-95CB-BA7C8A34A7D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23099" y="4542673"/>
                <a:ext cx="932400" cy="49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Pismo odręczne 5">
                <a:extLst>
                  <a:ext uri="{FF2B5EF4-FFF2-40B4-BE49-F238E27FC236}">
                    <a16:creationId xmlns:a16="http://schemas.microsoft.com/office/drawing/2014/main" id="{2F2B3A19-2D40-10B6-489B-483A417E7BD8}"/>
                  </a:ext>
                </a:extLst>
              </p14:cNvPr>
              <p14:cNvContentPartPr/>
              <p14:nvPr/>
            </p14:nvContentPartPr>
            <p14:xfrm>
              <a:off x="3273699" y="5477953"/>
              <a:ext cx="360" cy="360"/>
            </p14:xfrm>
          </p:contentPart>
        </mc:Choice>
        <mc:Fallback xmlns="">
          <p:pic>
            <p:nvPicPr>
              <p:cNvPr id="6" name="Pismo odręczne 5">
                <a:extLst>
                  <a:ext uri="{FF2B5EF4-FFF2-40B4-BE49-F238E27FC236}">
                    <a16:creationId xmlns:a16="http://schemas.microsoft.com/office/drawing/2014/main" id="{2F2B3A19-2D40-10B6-489B-483A417E7BD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37699" y="5405953"/>
                <a:ext cx="72000" cy="14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55735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14E4CC9-6E09-A464-2E9D-3CDC15F06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319" y="2246811"/>
            <a:ext cx="8532869" cy="4490198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0135F22-8AD4-EDD0-5968-33386E78EFD9}"/>
              </a:ext>
            </a:extLst>
          </p:cNvPr>
          <p:cNvSpPr txBox="1"/>
          <p:nvPr/>
        </p:nvSpPr>
        <p:spPr>
          <a:xfrm>
            <a:off x="551223" y="90493"/>
            <a:ext cx="109407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i="1" dirty="0">
                <a:latin typeface="Arial" panose="020B0604020202020204" pitchFamily="34" charset="0"/>
                <a:cs typeface="Arial" panose="020B0604020202020204" pitchFamily="34" charset="0"/>
              </a:rPr>
              <a:t>„Widziałem na monitoringu jak wykonawca sam podrzucił granaty i jakieś stare monety”</a:t>
            </a:r>
          </a:p>
        </p:txBody>
      </p:sp>
      <p:pic>
        <p:nvPicPr>
          <p:cNvPr id="5" name="Obraz 4" descr="Pizza Pusheen">
            <a:extLst>
              <a:ext uri="{FF2B5EF4-FFF2-40B4-BE49-F238E27FC236}">
                <a16:creationId xmlns:a16="http://schemas.microsoft.com/office/drawing/2014/main" id="{3611AFBC-F10C-B7FC-9286-D6A3F0011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374" y="2417988"/>
            <a:ext cx="4822372" cy="482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41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0EDD651-3000-C5F8-700E-11E7D3BE4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7465"/>
            <a:ext cx="12192000" cy="1909333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0B686B1-1C7C-7D2F-D458-8A3214B645CA}"/>
              </a:ext>
            </a:extLst>
          </p:cNvPr>
          <p:cNvSpPr txBox="1"/>
          <p:nvPr/>
        </p:nvSpPr>
        <p:spPr>
          <a:xfrm>
            <a:off x="1029590" y="251360"/>
            <a:ext cx="109407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Na dodatek: w czerwcu 2022 do klienta przyszedł </a:t>
            </a:r>
            <a:r>
              <a:rPr lang="pl-PL" sz="40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pozew od podwykonawcy</a:t>
            </a:r>
          </a:p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(solidarna odpowiedzialność)…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Pismo odręczne 1">
                <a:extLst>
                  <a:ext uri="{FF2B5EF4-FFF2-40B4-BE49-F238E27FC236}">
                    <a16:creationId xmlns:a16="http://schemas.microsoft.com/office/drawing/2014/main" id="{4E191AC9-7CFD-2C92-B0AE-EA36BA1B356D}"/>
                  </a:ext>
                </a:extLst>
              </p14:cNvPr>
              <p14:cNvContentPartPr/>
              <p14:nvPr/>
            </p14:nvContentPartPr>
            <p14:xfrm>
              <a:off x="11456859" y="3043633"/>
              <a:ext cx="684000" cy="590040"/>
            </p14:xfrm>
          </p:contentPart>
        </mc:Choice>
        <mc:Fallback xmlns="">
          <p:pic>
            <p:nvPicPr>
              <p:cNvPr id="2" name="Pismo odręczne 1">
                <a:extLst>
                  <a:ext uri="{FF2B5EF4-FFF2-40B4-BE49-F238E27FC236}">
                    <a16:creationId xmlns:a16="http://schemas.microsoft.com/office/drawing/2014/main" id="{4E191AC9-7CFD-2C92-B0AE-EA36BA1B356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21219" y="2971993"/>
                <a:ext cx="755640" cy="73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106169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38102A1B-3678-DD80-5292-72CB473DE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63360"/>
            <a:ext cx="12192000" cy="1731279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F421E5AE-9D43-7798-1278-0B9EA29A2035}"/>
              </a:ext>
            </a:extLst>
          </p:cNvPr>
          <p:cNvSpPr txBox="1"/>
          <p:nvPr/>
        </p:nvSpPr>
        <p:spPr>
          <a:xfrm>
            <a:off x="1029590" y="251360"/>
            <a:ext cx="109407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A dzień przed </a:t>
            </a:r>
            <a:r>
              <a:rPr lang="pl-PL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Hackatonem</a:t>
            </a:r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</a:p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przyszła </a:t>
            </a:r>
            <a:r>
              <a:rPr lang="pl-PL" sz="4000" b="1" dirty="0"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interwencja od konsorcjanta</a:t>
            </a:r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pl-PL" sz="4000" b="1" i="1" dirty="0">
                <a:latin typeface="Arial" panose="020B0604020202020204" pitchFamily="34" charset="0"/>
                <a:cs typeface="Arial" panose="020B0604020202020204" pitchFamily="34" charset="0"/>
              </a:rPr>
              <a:t>(„hej! połowa tej kasy jest moja!)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Pismo odręczne 3">
                <a:extLst>
                  <a:ext uri="{FF2B5EF4-FFF2-40B4-BE49-F238E27FC236}">
                    <a16:creationId xmlns:a16="http://schemas.microsoft.com/office/drawing/2014/main" id="{6F9B2E7B-0B11-4914-650C-7B249FE636CC}"/>
                  </a:ext>
                </a:extLst>
              </p14:cNvPr>
              <p14:cNvContentPartPr/>
              <p14:nvPr/>
            </p14:nvContentPartPr>
            <p14:xfrm>
              <a:off x="10718499" y="3243433"/>
              <a:ext cx="675360" cy="506160"/>
            </p14:xfrm>
          </p:contentPart>
        </mc:Choice>
        <mc:Fallback xmlns="">
          <p:pic>
            <p:nvPicPr>
              <p:cNvPr id="4" name="Pismo odręczne 3">
                <a:extLst>
                  <a:ext uri="{FF2B5EF4-FFF2-40B4-BE49-F238E27FC236}">
                    <a16:creationId xmlns:a16="http://schemas.microsoft.com/office/drawing/2014/main" id="{6F9B2E7B-0B11-4914-650C-7B249FE636C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682499" y="3171793"/>
                <a:ext cx="747000" cy="6498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Obraz 5" descr="Laptop Pusheen">
            <a:extLst>
              <a:ext uri="{FF2B5EF4-FFF2-40B4-BE49-F238E27FC236}">
                <a16:creationId xmlns:a16="http://schemas.microsoft.com/office/drawing/2014/main" id="{2442BAE9-AD23-6237-AD2D-18155FD9B7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825" y="1883229"/>
            <a:ext cx="6332764" cy="633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5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DE100DD-B41D-171D-149A-085C9C562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825" y="414337"/>
            <a:ext cx="5848350" cy="602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081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54FC0D4-282C-C222-A3F5-0C796DCE0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58996"/>
            <a:ext cx="12192000" cy="267263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4ED457F6-4BDD-E874-03D3-02AC91C802CF}"/>
              </a:ext>
            </a:extLst>
          </p:cNvPr>
          <p:cNvSpPr txBox="1"/>
          <p:nvPr/>
        </p:nvSpPr>
        <p:spPr>
          <a:xfrm>
            <a:off x="189336" y="130820"/>
            <a:ext cx="107578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000" b="1" dirty="0">
                <a:latin typeface="Arial" panose="020B0604020202020204" pitchFamily="34" charset="0"/>
                <a:cs typeface="Arial" panose="020B0604020202020204" pitchFamily="34" charset="0"/>
              </a:rPr>
              <a:t>oddzielmy wątki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8F8694D-190F-717E-2F0E-EDCA1684E2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0" y="2086781"/>
            <a:ext cx="12192000" cy="1731279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3790745D-A639-56F7-4DAF-EB8B9621F0B2}"/>
              </a:ext>
            </a:extLst>
          </p:cNvPr>
          <p:cNvSpPr txBox="1"/>
          <p:nvPr/>
        </p:nvSpPr>
        <p:spPr>
          <a:xfrm>
            <a:off x="2492056" y="607220"/>
            <a:ext cx="84265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40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powództwa podwykonawcy </a:t>
            </a:r>
          </a:p>
        </p:txBody>
      </p:sp>
      <p:sp>
        <p:nvSpPr>
          <p:cNvPr id="11" name="Strzałka: w prawo 10">
            <a:extLst>
              <a:ext uri="{FF2B5EF4-FFF2-40B4-BE49-F238E27FC236}">
                <a16:creationId xmlns:a16="http://schemas.microsoft.com/office/drawing/2014/main" id="{75253304-F506-1BA6-96A6-731555002999}"/>
              </a:ext>
            </a:extLst>
          </p:cNvPr>
          <p:cNvSpPr/>
          <p:nvPr/>
        </p:nvSpPr>
        <p:spPr>
          <a:xfrm rot="5175760">
            <a:off x="107640" y="4270370"/>
            <a:ext cx="2842470" cy="9559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2" name="Strzałka: w prawo 11">
            <a:extLst>
              <a:ext uri="{FF2B5EF4-FFF2-40B4-BE49-F238E27FC236}">
                <a16:creationId xmlns:a16="http://schemas.microsoft.com/office/drawing/2014/main" id="{FF20CC5B-7B37-1042-CBCD-8BCADAFAD3EF}"/>
              </a:ext>
            </a:extLst>
          </p:cNvPr>
          <p:cNvSpPr/>
          <p:nvPr/>
        </p:nvSpPr>
        <p:spPr>
          <a:xfrm rot="5924519">
            <a:off x="9226686" y="4237230"/>
            <a:ext cx="2969540" cy="6031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8157C52-685A-2608-E2BA-15C2FB5C20BE}"/>
              </a:ext>
            </a:extLst>
          </p:cNvPr>
          <p:cNvSpPr txBox="1"/>
          <p:nvPr/>
        </p:nvSpPr>
        <p:spPr>
          <a:xfrm>
            <a:off x="5452970" y="1306888"/>
            <a:ext cx="66546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4000" b="1" dirty="0"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 interwencji konsorcjanta </a:t>
            </a:r>
          </a:p>
        </p:txBody>
      </p:sp>
      <p:sp>
        <p:nvSpPr>
          <p:cNvPr id="14" name="Strzałka: w prawo 13">
            <a:extLst>
              <a:ext uri="{FF2B5EF4-FFF2-40B4-BE49-F238E27FC236}">
                <a16:creationId xmlns:a16="http://schemas.microsoft.com/office/drawing/2014/main" id="{9AE4A7C8-2123-529A-172D-1C4E96101112}"/>
              </a:ext>
            </a:extLst>
          </p:cNvPr>
          <p:cNvSpPr/>
          <p:nvPr/>
        </p:nvSpPr>
        <p:spPr>
          <a:xfrm rot="5924519">
            <a:off x="9335822" y="4655917"/>
            <a:ext cx="3097223" cy="85117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6744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1" grpId="0" animBg="1"/>
      <p:bldP spid="12" grpId="0" animBg="1"/>
      <p:bldP spid="13" grpId="0"/>
      <p:bldP spid="1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39BE474-AF70-8DA6-BD7B-4E7BF0FB1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2490"/>
            <a:ext cx="12192000" cy="281302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56395503-C2C8-73E3-C3AC-2F952EC23027}"/>
              </a:ext>
            </a:extLst>
          </p:cNvPr>
          <p:cNvSpPr txBox="1"/>
          <p:nvPr/>
        </p:nvSpPr>
        <p:spPr>
          <a:xfrm>
            <a:off x="603266" y="397031"/>
            <a:ext cx="107578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i nieco podkręćmy stronę wizualną</a:t>
            </a:r>
          </a:p>
          <a:p>
            <a:r>
              <a:rPr lang="pl-PL" sz="4000" i="1" dirty="0">
                <a:latin typeface="Arial" panose="020B0604020202020204" pitchFamily="34" charset="0"/>
                <a:cs typeface="Arial" panose="020B0604020202020204" pitchFamily="34" charset="0"/>
              </a:rPr>
              <a:t>(na tyle, na ile Excel pozwala)</a:t>
            </a:r>
          </a:p>
        </p:txBody>
      </p:sp>
    </p:spTree>
    <p:extLst>
      <p:ext uri="{BB962C8B-B14F-4D97-AF65-F5344CB8AC3E}">
        <p14:creationId xmlns:p14="http://schemas.microsoft.com/office/powerpoint/2010/main" val="22130249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9270FF7E-CE06-06FD-DA9D-4A59F31761AB}"/>
              </a:ext>
            </a:extLst>
          </p:cNvPr>
          <p:cNvSpPr txBox="1"/>
          <p:nvPr/>
        </p:nvSpPr>
        <p:spPr>
          <a:xfrm>
            <a:off x="339634" y="522516"/>
            <a:ext cx="116041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000" b="1" dirty="0">
                <a:latin typeface="Arial" panose="020B0604020202020204" pitchFamily="34" charset="0"/>
                <a:cs typeface="Arial" panose="020B0604020202020204" pitchFamily="34" charset="0"/>
              </a:rPr>
              <a:t>Jak </a:t>
            </a:r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dziś</a:t>
            </a:r>
            <a:r>
              <a:rPr lang="pl-PL" sz="5000" b="1" dirty="0">
                <a:latin typeface="Arial" panose="020B0604020202020204" pitchFamily="34" charset="0"/>
                <a:cs typeface="Arial" panose="020B0604020202020204" pitchFamily="34" charset="0"/>
              </a:rPr>
              <a:t> widzimy tę historię?</a:t>
            </a:r>
          </a:p>
          <a:p>
            <a:r>
              <a:rPr lang="pl-PL" sz="4000" dirty="0">
                <a:latin typeface="Arial" panose="020B0604020202020204" pitchFamily="34" charset="0"/>
                <a:cs typeface="Arial" panose="020B0604020202020204" pitchFamily="34" charset="0"/>
              </a:rPr>
              <a:t>(gdzie muchomory, a gdzie jeżyny</a:t>
            </a:r>
            <a:r>
              <a:rPr lang="pl-PL" sz="4000" i="1" dirty="0">
                <a:latin typeface="Arial" panose="020B0604020202020204" pitchFamily="34" charset="0"/>
                <a:cs typeface="Arial" panose="020B0604020202020204" pitchFamily="34" charset="0"/>
              </a:rPr>
              <a:t>?)</a:t>
            </a:r>
            <a:endParaRPr lang="pl-PL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F4E0AA2-B67A-E2E6-D9A5-A1C5D4CBF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025" y="2573395"/>
            <a:ext cx="6147471" cy="376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106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6BC4F004-1438-2835-4776-54D66C56A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0822"/>
            <a:ext cx="12192000" cy="5559761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A321D781-285F-E0B9-E947-62676D5C8BAE}"/>
              </a:ext>
            </a:extLst>
          </p:cNvPr>
          <p:cNvSpPr txBox="1"/>
          <p:nvPr/>
        </p:nvSpPr>
        <p:spPr>
          <a:xfrm>
            <a:off x="1029590" y="251360"/>
            <a:ext cx="97848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OMG - ile to jeszcze potrwa?</a:t>
            </a:r>
          </a:p>
        </p:txBody>
      </p:sp>
    </p:spTree>
    <p:extLst>
      <p:ext uri="{BB962C8B-B14F-4D97-AF65-F5344CB8AC3E}">
        <p14:creationId xmlns:p14="http://schemas.microsoft.com/office/powerpoint/2010/main" val="21440867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BFA7E3A-45D6-0909-1E99-8EEE6B0E5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4711"/>
            <a:ext cx="12192000" cy="5537772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B782B452-8ACD-4954-32DE-04ED41C72C5B}"/>
              </a:ext>
            </a:extLst>
          </p:cNvPr>
          <p:cNvSpPr txBox="1"/>
          <p:nvPr/>
        </p:nvSpPr>
        <p:spPr>
          <a:xfrm>
            <a:off x="1029590" y="251360"/>
            <a:ext cx="97848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Historia jest rozwojowa…</a:t>
            </a:r>
          </a:p>
        </p:txBody>
      </p:sp>
    </p:spTree>
    <p:extLst>
      <p:ext uri="{BB962C8B-B14F-4D97-AF65-F5344CB8AC3E}">
        <p14:creationId xmlns:p14="http://schemas.microsoft.com/office/powerpoint/2010/main" val="32394410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D42774-4EC5-E866-AE62-704A31E4689C}"/>
              </a:ext>
            </a:extLst>
          </p:cNvPr>
          <p:cNvSpPr txBox="1">
            <a:spLocks/>
          </p:cNvSpPr>
          <p:nvPr/>
        </p:nvSpPr>
        <p:spPr>
          <a:xfrm>
            <a:off x="838200" y="931333"/>
            <a:ext cx="10515600" cy="474133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5600" b="1" dirty="0" err="1">
                <a:latin typeface="Arial" panose="020B0604020202020204" pitchFamily="34" charset="0"/>
                <a:cs typeface="Arial" panose="020B0604020202020204" pitchFamily="34" charset="0"/>
              </a:rPr>
              <a:t>Timeline</a:t>
            </a:r>
            <a:r>
              <a:rPr lang="pl-PL" sz="5600" b="1" dirty="0">
                <a:latin typeface="Arial" panose="020B0604020202020204" pitchFamily="34" charset="0"/>
                <a:cs typeface="Arial" panose="020B0604020202020204" pitchFamily="34" charset="0"/>
              </a:rPr>
              <a:t> jest super</a:t>
            </a:r>
          </a:p>
          <a:p>
            <a:pPr algn="ctr"/>
            <a:endParaRPr lang="pl-PL" sz="5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sz="5600" b="1" dirty="0">
                <a:latin typeface="Arial" panose="020B0604020202020204" pitchFamily="34" charset="0"/>
                <a:cs typeface="Arial" panose="020B0604020202020204" pitchFamily="34" charset="0"/>
              </a:rPr>
              <a:t>Jak go zrobić </a:t>
            </a:r>
          </a:p>
          <a:p>
            <a:pPr algn="ctr"/>
            <a:r>
              <a:rPr lang="pl-PL" sz="5600" b="1" dirty="0">
                <a:latin typeface="Arial" panose="020B0604020202020204" pitchFamily="34" charset="0"/>
                <a:cs typeface="Arial" panose="020B0604020202020204" pitchFamily="34" charset="0"/>
              </a:rPr>
              <a:t>bardziej dostępnym </a:t>
            </a:r>
          </a:p>
          <a:p>
            <a:pPr algn="ctr"/>
            <a:r>
              <a:rPr lang="pl-PL" sz="5600" b="1" dirty="0">
                <a:latin typeface="Arial" panose="020B0604020202020204" pitchFamily="34" charset="0"/>
                <a:cs typeface="Arial" panose="020B0604020202020204" pitchFamily="34" charset="0"/>
              </a:rPr>
              <a:t>dla wszystkich?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5805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8CF0B26F-F1B6-AB4A-800A-F5BB9141253B}"/>
              </a:ext>
            </a:extLst>
          </p:cNvPr>
          <p:cNvGrpSpPr/>
          <p:nvPr/>
        </p:nvGrpSpPr>
        <p:grpSpPr>
          <a:xfrm>
            <a:off x="391886" y="905880"/>
            <a:ext cx="9151387" cy="2474134"/>
            <a:chOff x="134127" y="80036"/>
            <a:chExt cx="11923746" cy="3223658"/>
          </a:xfrm>
        </p:grpSpPr>
        <p:pic>
          <p:nvPicPr>
            <p:cNvPr id="2" name="Obraz 1" descr="Obraz zawierający tekst, wewnątrz&#10;&#10;Opis wygenerowany automatycznie">
              <a:extLst>
                <a:ext uri="{FF2B5EF4-FFF2-40B4-BE49-F238E27FC236}">
                  <a16:creationId xmlns:a16="http://schemas.microsoft.com/office/drawing/2014/main" id="{7BD5EE35-1DAF-E3EF-9370-13847B1FC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127" y="80036"/>
              <a:ext cx="4470424" cy="3146094"/>
            </a:xfrm>
            <a:prstGeom prst="rect">
              <a:avLst/>
            </a:prstGeom>
          </p:spPr>
        </p:pic>
        <p:pic>
          <p:nvPicPr>
            <p:cNvPr id="3" name="Obraz 2" descr="Obraz zawierający tekst&#10;&#10;Opis wygenerowany automatycznie">
              <a:extLst>
                <a:ext uri="{FF2B5EF4-FFF2-40B4-BE49-F238E27FC236}">
                  <a16:creationId xmlns:a16="http://schemas.microsoft.com/office/drawing/2014/main" id="{DACA2AAA-3BCA-116C-3214-272E516B4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0007" y="80036"/>
              <a:ext cx="4067374" cy="3223658"/>
            </a:xfrm>
            <a:prstGeom prst="rect">
              <a:avLst/>
            </a:prstGeom>
          </p:spPr>
        </p:pic>
        <p:pic>
          <p:nvPicPr>
            <p:cNvPr id="4" name="Obraz 3" descr="Obraz zawierający tekst&#10;&#10;Opis wygenerowany automatycznie">
              <a:extLst>
                <a:ext uri="{FF2B5EF4-FFF2-40B4-BE49-F238E27FC236}">
                  <a16:creationId xmlns:a16="http://schemas.microsoft.com/office/drawing/2014/main" id="{6F58AD2E-BF6D-C5F0-09D5-1D168D230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9019" y="420822"/>
              <a:ext cx="4808854" cy="2564462"/>
            </a:xfrm>
            <a:prstGeom prst="rect">
              <a:avLst/>
            </a:prstGeom>
          </p:spPr>
        </p:pic>
      </p:grpSp>
      <p:pic>
        <p:nvPicPr>
          <p:cNvPr id="8" name="Obraz 7">
            <a:extLst>
              <a:ext uri="{FF2B5EF4-FFF2-40B4-BE49-F238E27FC236}">
                <a16:creationId xmlns:a16="http://schemas.microsoft.com/office/drawing/2014/main" id="{AE929991-8B69-1D61-A38C-280E3456C9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034" y="4343400"/>
            <a:ext cx="11115966" cy="256475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E9D5D2BA-7FEE-C3DE-02FD-CB2AA2D11470}"/>
              </a:ext>
            </a:extLst>
          </p:cNvPr>
          <p:cNvSpPr txBox="1"/>
          <p:nvPr/>
        </p:nvSpPr>
        <p:spPr>
          <a:xfrm>
            <a:off x="5945653" y="3320484"/>
            <a:ext cx="13461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000" b="1" dirty="0"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98BCD6C-0445-6628-1931-4146AA8EAE69}"/>
              </a:ext>
            </a:extLst>
          </p:cNvPr>
          <p:cNvSpPr txBox="1"/>
          <p:nvPr/>
        </p:nvSpPr>
        <p:spPr>
          <a:xfrm>
            <a:off x="61604" y="62144"/>
            <a:ext cx="11150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Jak lepiej WIDZIEĆ sprawę??</a:t>
            </a:r>
          </a:p>
        </p:txBody>
      </p:sp>
    </p:spTree>
    <p:extLst>
      <p:ext uri="{BB962C8B-B14F-4D97-AF65-F5344CB8AC3E}">
        <p14:creationId xmlns:p14="http://schemas.microsoft.com/office/powerpoint/2010/main" val="12061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1C72734E-BE57-DBAA-7F06-D89E92F257FA}"/>
              </a:ext>
            </a:extLst>
          </p:cNvPr>
          <p:cNvSpPr txBox="1"/>
          <p:nvPr/>
        </p:nvSpPr>
        <p:spPr>
          <a:xfrm>
            <a:off x="296975" y="229480"/>
            <a:ext cx="111509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500" b="1" i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 tylko jako pełnomocnik </a:t>
            </a:r>
          </a:p>
          <a:p>
            <a:r>
              <a:rPr lang="pl-PL" sz="3500" b="1" i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„od początku”, ale: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1437374-4239-4B7D-EA73-2A0F2FC4C9C0}"/>
              </a:ext>
            </a:extLst>
          </p:cNvPr>
          <p:cNvSpPr txBox="1"/>
          <p:nvPr/>
        </p:nvSpPr>
        <p:spPr>
          <a:xfrm>
            <a:off x="345177" y="1918869"/>
            <a:ext cx="111509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Tx/>
              <a:buChar char="-"/>
            </a:pPr>
            <a:r>
              <a:rPr lang="pl-PL" sz="3500" b="1" dirty="0">
                <a:latin typeface="Arial" panose="020B0604020202020204" pitchFamily="34" charset="0"/>
                <a:cs typeface="Arial" panose="020B0604020202020204" pitchFamily="34" charset="0"/>
              </a:rPr>
              <a:t>nowy pełnomocnik?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2E119A2-D02C-950B-BA03-37F64798A1EA}"/>
              </a:ext>
            </a:extLst>
          </p:cNvPr>
          <p:cNvSpPr txBox="1"/>
          <p:nvPr/>
        </p:nvSpPr>
        <p:spPr>
          <a:xfrm>
            <a:off x="296975" y="3022048"/>
            <a:ext cx="10769714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pl-PL" sz="3500" b="1" dirty="0">
                <a:latin typeface="Arial" panose="020B0604020202020204" pitchFamily="34" charset="0"/>
                <a:cs typeface="Arial" panose="020B0604020202020204" pitchFamily="34" charset="0"/>
              </a:rPr>
              <a:t>aplikant na przesłuchaniu we wrześniu’22?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9370402-F6C3-CCA7-35F8-062B18AB7A45}"/>
              </a:ext>
            </a:extLst>
          </p:cNvPr>
          <p:cNvSpPr txBox="1"/>
          <p:nvPr/>
        </p:nvSpPr>
        <p:spPr>
          <a:xfrm>
            <a:off x="296975" y="5118726"/>
            <a:ext cx="10396425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pl-PL" sz="3200" b="1" dirty="0">
                <a:latin typeface="Arial" panose="020B0604020202020204" pitchFamily="34" charset="0"/>
                <a:cs typeface="Arial" panose="020B0604020202020204" pitchFamily="34" charset="0"/>
              </a:rPr>
              <a:t>dając sądowi materiały pomocnicze?*</a:t>
            </a:r>
          </a:p>
          <a:p>
            <a:endParaRPr lang="pl-PL" sz="1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*) </a:t>
            </a:r>
          </a:p>
          <a:p>
            <a:r>
              <a:rPr lang="pl-PL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KOSZTY ZASTĘPSTWA – „przyczynienie się do wyjaśnienia stanu faktycznego sprawy”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AF79EAC9-BA86-63FF-9823-F814EBEA3738}"/>
              </a:ext>
            </a:extLst>
          </p:cNvPr>
          <p:cNvSpPr txBox="1"/>
          <p:nvPr/>
        </p:nvSpPr>
        <p:spPr>
          <a:xfrm>
            <a:off x="296975" y="4139527"/>
            <a:ext cx="92429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pl-PL" sz="3200" b="1" dirty="0">
                <a:latin typeface="Arial" panose="020B0604020202020204" pitchFamily="34" charset="0"/>
                <a:cs typeface="Arial" panose="020B0604020202020204" pitchFamily="34" charset="0"/>
              </a:rPr>
              <a:t>prezentując klientowi stan sprawy?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4EF84673-3681-0F99-BD5F-73C32F271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0" y="345562"/>
            <a:ext cx="4629182" cy="262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812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B66886D-E918-337A-0E73-467B5923D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0714"/>
            <a:ext cx="12192000" cy="521510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5466B54B-6076-BF74-E328-AE3939C04A19}"/>
              </a:ext>
            </a:extLst>
          </p:cNvPr>
          <p:cNvSpPr txBox="1"/>
          <p:nvPr/>
        </p:nvSpPr>
        <p:spPr>
          <a:xfrm>
            <a:off x="380011" y="421572"/>
            <a:ext cx="111509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WSZYSTKO JEST </a:t>
            </a:r>
            <a:r>
              <a:rPr lang="pl-PL" sz="6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KLIKALNE</a:t>
            </a:r>
          </a:p>
        </p:txBody>
      </p:sp>
    </p:spTree>
    <p:extLst>
      <p:ext uri="{BB962C8B-B14F-4D97-AF65-F5344CB8AC3E}">
        <p14:creationId xmlns:p14="http://schemas.microsoft.com/office/powerpoint/2010/main" val="21692004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EB7C2519-F444-78A1-51F5-EDF8741BC842}"/>
              </a:ext>
            </a:extLst>
          </p:cNvPr>
          <p:cNvSpPr txBox="1"/>
          <p:nvPr/>
        </p:nvSpPr>
        <p:spPr>
          <a:xfrm>
            <a:off x="63128" y="148223"/>
            <a:ext cx="6509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Koncepcja: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D64AED5-8826-5A94-8B44-03252DFC5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523" y="1070648"/>
            <a:ext cx="8959974" cy="550449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235193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7B3AE5B-A2F0-9D26-13CF-D9386B5FF2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40" b="30844"/>
          <a:stretch/>
        </p:blipFill>
        <p:spPr>
          <a:xfrm>
            <a:off x="0" y="0"/>
            <a:ext cx="3188392" cy="1186595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FEC1872-1B0D-6823-8D3F-7E6663723951}"/>
              </a:ext>
            </a:extLst>
          </p:cNvPr>
          <p:cNvSpPr txBox="1"/>
          <p:nvPr/>
        </p:nvSpPr>
        <p:spPr>
          <a:xfrm>
            <a:off x="3908950" y="226353"/>
            <a:ext cx="7973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DEMO</a:t>
            </a:r>
          </a:p>
        </p:txBody>
      </p:sp>
      <p:pic>
        <p:nvPicPr>
          <p:cNvPr id="4" name="LST__2022-06-05G13.05_EXPORT_camtasia">
            <a:hlinkClick r:id="" action="ppaction://media"/>
            <a:extLst>
              <a:ext uri="{FF2B5EF4-FFF2-40B4-BE49-F238E27FC236}">
                <a16:creationId xmlns:a16="http://schemas.microsoft.com/office/drawing/2014/main" id="{2F0BC4BD-979E-77B7-E72B-04102A092D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22400" y="1269369"/>
            <a:ext cx="9532938" cy="536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94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64DA3726-D81B-C042-3CE7-B089B91EA5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40" b="30844"/>
          <a:stretch/>
        </p:blipFill>
        <p:spPr>
          <a:xfrm>
            <a:off x="47357" y="0"/>
            <a:ext cx="5618658" cy="2091045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B1DCDC11-48D3-546C-00D3-DA9A7DF96159}"/>
              </a:ext>
            </a:extLst>
          </p:cNvPr>
          <p:cNvSpPr txBox="1"/>
          <p:nvPr/>
        </p:nvSpPr>
        <p:spPr>
          <a:xfrm>
            <a:off x="173345" y="1890240"/>
            <a:ext cx="50803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Jak to działa dziś?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D688BAA-CE80-74F4-18DA-261F6474845F}"/>
              </a:ext>
            </a:extLst>
          </p:cNvPr>
          <p:cNvSpPr txBox="1"/>
          <p:nvPr/>
        </p:nvSpPr>
        <p:spPr>
          <a:xfrm>
            <a:off x="143732" y="3574149"/>
            <a:ext cx="11904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1. Wybierz plik</a:t>
            </a:r>
            <a:endParaRPr lang="pl-PL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D3421CF-9BF9-3846-CDEA-12D8AB9D10BE}"/>
              </a:ext>
            </a:extLst>
          </p:cNvPr>
          <p:cNvSpPr txBox="1"/>
          <p:nvPr/>
        </p:nvSpPr>
        <p:spPr>
          <a:xfrm>
            <a:off x="5792003" y="1813296"/>
            <a:ext cx="352466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LOKALNIE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91669FC-862C-CE30-FA9F-860B396CB004}"/>
              </a:ext>
            </a:extLst>
          </p:cNvPr>
          <p:cNvSpPr txBox="1"/>
          <p:nvPr/>
        </p:nvSpPr>
        <p:spPr>
          <a:xfrm>
            <a:off x="143732" y="4396284"/>
            <a:ext cx="11904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i="1" dirty="0">
                <a:latin typeface="Arial" panose="020B0604020202020204" pitchFamily="34" charset="0"/>
                <a:cs typeface="Arial" panose="020B0604020202020204" pitchFamily="34" charset="0"/>
              </a:rPr>
              <a:t>2. „Wyślij do” </a:t>
            </a:r>
            <a:r>
              <a:rPr lang="pl-PL" sz="4000" b="1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L</a:t>
            </a:r>
            <a:r>
              <a:rPr lang="pl-PL" sz="40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</a:t>
            </a:r>
            <a:r>
              <a:rPr lang="pl-PL" sz="4000" b="1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endParaRPr lang="pl-PL" sz="4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F13DFEF-54C6-9B5F-B15A-F1202735082B}"/>
              </a:ext>
            </a:extLst>
          </p:cNvPr>
          <p:cNvSpPr txBox="1"/>
          <p:nvPr/>
        </p:nvSpPr>
        <p:spPr>
          <a:xfrm>
            <a:off x="173345" y="5191674"/>
            <a:ext cx="11904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3. Czary-mary… i kalendarium gotowe!</a:t>
            </a:r>
          </a:p>
        </p:txBody>
      </p:sp>
    </p:spTree>
    <p:extLst>
      <p:ext uri="{BB962C8B-B14F-4D97-AF65-F5344CB8AC3E}">
        <p14:creationId xmlns:p14="http://schemas.microsoft.com/office/powerpoint/2010/main" val="54089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7B3AE5B-A2F0-9D26-13CF-D9386B5FF2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40" b="30844"/>
          <a:stretch/>
        </p:blipFill>
        <p:spPr>
          <a:xfrm>
            <a:off x="0" y="0"/>
            <a:ext cx="3188392" cy="1186595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FEC1872-1B0D-6823-8D3F-7E6663723951}"/>
              </a:ext>
            </a:extLst>
          </p:cNvPr>
          <p:cNvSpPr txBox="1"/>
          <p:nvPr/>
        </p:nvSpPr>
        <p:spPr>
          <a:xfrm>
            <a:off x="3908950" y="226353"/>
            <a:ext cx="79739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000" b="1" dirty="0">
                <a:latin typeface="Arial" panose="020B0604020202020204" pitchFamily="34" charset="0"/>
                <a:cs typeface="Arial" panose="020B0604020202020204" pitchFamily="34" charset="0"/>
              </a:rPr>
              <a:t>ZASTOSOWANIE: NIE TYKO PROCES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DCF7505-4078-FF65-C5CC-11990897E479}"/>
              </a:ext>
            </a:extLst>
          </p:cNvPr>
          <p:cNvSpPr txBox="1"/>
          <p:nvPr/>
        </p:nvSpPr>
        <p:spPr>
          <a:xfrm>
            <a:off x="143732" y="1230555"/>
            <a:ext cx="11904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Wszędzie gdzie jest HISTORIA i CZAS</a:t>
            </a:r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4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np.: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2295F87-6D71-3F96-642B-FE4800FEAA5C}"/>
              </a:ext>
            </a:extLst>
          </p:cNvPr>
          <p:cNvSpPr txBox="1"/>
          <p:nvPr/>
        </p:nvSpPr>
        <p:spPr>
          <a:xfrm>
            <a:off x="170471" y="2166228"/>
            <a:ext cx="11904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Spółki handlowe – kto był kiedy w organie?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49D9A0F-74C4-FB86-FF60-43635EBA60E5}"/>
              </a:ext>
            </a:extLst>
          </p:cNvPr>
          <p:cNvSpPr txBox="1"/>
          <p:nvPr/>
        </p:nvSpPr>
        <p:spPr>
          <a:xfrm>
            <a:off x="170471" y="4033017"/>
            <a:ext cx="3738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Karne sprawy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DF5F431-AC97-5CDB-7CB4-9845B119FAE6}"/>
              </a:ext>
            </a:extLst>
          </p:cNvPr>
          <p:cNvSpPr txBox="1"/>
          <p:nvPr/>
        </p:nvSpPr>
        <p:spPr>
          <a:xfrm>
            <a:off x="4109335" y="3405751"/>
            <a:ext cx="26742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i="1" dirty="0">
                <a:latin typeface="Arial" panose="020B0604020202020204" pitchFamily="34" charset="0"/>
                <a:cs typeface="Arial" panose="020B0604020202020204" pitchFamily="34" charset="0"/>
              </a:rPr>
              <a:t>Zabił czy </a:t>
            </a:r>
          </a:p>
          <a:p>
            <a:r>
              <a:rPr lang="pl-PL" sz="4000" i="1" dirty="0">
                <a:latin typeface="Arial" panose="020B0604020202020204" pitchFamily="34" charset="0"/>
                <a:cs typeface="Arial" panose="020B0604020202020204" pitchFamily="34" charset="0"/>
              </a:rPr>
              <a:t>nie zabił?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7D69D84-793F-317D-D3E6-FBD73BFAC944}"/>
              </a:ext>
            </a:extLst>
          </p:cNvPr>
          <p:cNvSpPr txBox="1"/>
          <p:nvPr/>
        </p:nvSpPr>
        <p:spPr>
          <a:xfrm>
            <a:off x="2736851" y="5664863"/>
            <a:ext cx="62922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0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SKY </a:t>
            </a:r>
            <a:r>
              <a:rPr lang="pl-PL" sz="5000" b="1" i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l-PL" sz="50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LIMIT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71F8CE50-5F70-D5C9-4106-2CCDFA3F7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723" y="3899947"/>
            <a:ext cx="5297609" cy="125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06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64DA3726-D81B-C042-3CE7-B089B91EA5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40" b="30844"/>
          <a:stretch/>
        </p:blipFill>
        <p:spPr>
          <a:xfrm>
            <a:off x="173343" y="135168"/>
            <a:ext cx="7020167" cy="2612632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B1DCDC11-48D3-546C-00D3-DA9A7DF96159}"/>
              </a:ext>
            </a:extLst>
          </p:cNvPr>
          <p:cNvSpPr txBox="1"/>
          <p:nvPr/>
        </p:nvSpPr>
        <p:spPr>
          <a:xfrm>
            <a:off x="93889" y="2675070"/>
            <a:ext cx="119839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Jak będzie działać w przyszłości?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CB6410F-2FC3-55B7-43AF-FD948FE897F1}"/>
              </a:ext>
            </a:extLst>
          </p:cNvPr>
          <p:cNvSpPr txBox="1"/>
          <p:nvPr/>
        </p:nvSpPr>
        <p:spPr>
          <a:xfrm>
            <a:off x="173343" y="3475045"/>
            <a:ext cx="11904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1. Chmura + online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0A27E69-A2A9-D590-F574-B97381B466F5}"/>
              </a:ext>
            </a:extLst>
          </p:cNvPr>
          <p:cNvSpPr txBox="1"/>
          <p:nvPr/>
        </p:nvSpPr>
        <p:spPr>
          <a:xfrm>
            <a:off x="143733" y="4413221"/>
            <a:ext cx="66888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2. Integracja z systemami </a:t>
            </a:r>
          </a:p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do obsługi kancelarii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2D5E7F5-F196-85D9-9D27-F07F88C87B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8475806" y="1009649"/>
            <a:ext cx="3542849" cy="5548829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C7D8361A-C53F-1D8F-DB40-D8B362C2D087}"/>
              </a:ext>
            </a:extLst>
          </p:cNvPr>
          <p:cNvSpPr txBox="1"/>
          <p:nvPr/>
        </p:nvSpPr>
        <p:spPr>
          <a:xfrm>
            <a:off x="2936531" y="5946197"/>
            <a:ext cx="5480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pilnowanie terminów!</a:t>
            </a:r>
          </a:p>
        </p:txBody>
      </p:sp>
    </p:spTree>
    <p:extLst>
      <p:ext uri="{BB962C8B-B14F-4D97-AF65-F5344CB8AC3E}">
        <p14:creationId xmlns:p14="http://schemas.microsoft.com/office/powerpoint/2010/main" val="303590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7B3AE5B-A2F0-9D26-13CF-D9386B5FF2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40" b="30844"/>
          <a:stretch/>
        </p:blipFill>
        <p:spPr>
          <a:xfrm>
            <a:off x="0" y="0"/>
            <a:ext cx="3188392" cy="1186595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FEC1872-1B0D-6823-8D3F-7E6663723951}"/>
              </a:ext>
            </a:extLst>
          </p:cNvPr>
          <p:cNvSpPr txBox="1"/>
          <p:nvPr/>
        </p:nvSpPr>
        <p:spPr>
          <a:xfrm>
            <a:off x="3908950" y="226353"/>
            <a:ext cx="7973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MODEL BIZNESOWY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7DD66DD-45AE-3D55-D8B9-E356F1818A00}"/>
              </a:ext>
            </a:extLst>
          </p:cNvPr>
          <p:cNvSpPr txBox="1"/>
          <p:nvPr/>
        </p:nvSpPr>
        <p:spPr>
          <a:xfrm>
            <a:off x="143731" y="2360036"/>
            <a:ext cx="11904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1. BASIC (sporo za darmo, ale! </a:t>
            </a:r>
            <a:r>
              <a:rPr lang="pl-PL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współpracujesz</a:t>
            </a:r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3125552-4404-EE2A-231E-271FD3FB894E}"/>
              </a:ext>
            </a:extLst>
          </p:cNvPr>
          <p:cNvSpPr txBox="1"/>
          <p:nvPr/>
        </p:nvSpPr>
        <p:spPr>
          <a:xfrm>
            <a:off x="143731" y="3167955"/>
            <a:ext cx="11904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2. PREMIUM (daty z dokumentów - ALGORYTM)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C4AE2D5-F2E3-3D0B-ED95-B60C5AE2925E}"/>
              </a:ext>
            </a:extLst>
          </p:cNvPr>
          <p:cNvSpPr txBox="1"/>
          <p:nvPr/>
        </p:nvSpPr>
        <p:spPr>
          <a:xfrm>
            <a:off x="143731" y="1552117"/>
            <a:ext cx="24522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CORE: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0AF510D-B6E6-6A0C-0F46-48FE7CB50EED}"/>
              </a:ext>
            </a:extLst>
          </p:cNvPr>
          <p:cNvSpPr txBox="1"/>
          <p:nvPr/>
        </p:nvSpPr>
        <p:spPr>
          <a:xfrm>
            <a:off x="205725" y="4951940"/>
            <a:ext cx="117153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000" b="1" dirty="0">
                <a:latin typeface="Arial" panose="020B0604020202020204" pitchFamily="34" charset="0"/>
                <a:cs typeface="Arial" panose="020B0604020202020204" pitchFamily="34" charset="0"/>
              </a:rPr>
              <a:t>+ RÓŻNE MODUŁY</a:t>
            </a:r>
          </a:p>
        </p:txBody>
      </p:sp>
    </p:spTree>
    <p:extLst>
      <p:ext uri="{BB962C8B-B14F-4D97-AF65-F5344CB8AC3E}">
        <p14:creationId xmlns:p14="http://schemas.microsoft.com/office/powerpoint/2010/main" val="301520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1858A3B8-4625-4E82-5A5C-9C3E15D40B59}"/>
              </a:ext>
            </a:extLst>
          </p:cNvPr>
          <p:cNvSpPr txBox="1"/>
          <p:nvPr/>
        </p:nvSpPr>
        <p:spPr>
          <a:xfrm>
            <a:off x="3908950" y="226353"/>
            <a:ext cx="7973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LST a wyzwania GLH 2022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7B3AE5B-A2F0-9D26-13CF-D9386B5FF2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40" b="30844"/>
          <a:stretch/>
        </p:blipFill>
        <p:spPr>
          <a:xfrm>
            <a:off x="0" y="0"/>
            <a:ext cx="3188392" cy="118659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96844F04-BEDF-3B34-B802-BF764ACBD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39" y="1104907"/>
            <a:ext cx="3496469" cy="1074966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5F7CE806-A383-AA20-91D8-FB3B77E74645}"/>
              </a:ext>
            </a:extLst>
          </p:cNvPr>
          <p:cNvSpPr txBox="1"/>
          <p:nvPr/>
        </p:nvSpPr>
        <p:spPr>
          <a:xfrm>
            <a:off x="3908950" y="1642390"/>
            <a:ext cx="79188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b="1" dirty="0">
                <a:latin typeface="Arial" panose="020B0604020202020204" pitchFamily="34" charset="0"/>
                <a:cs typeface="Arial" panose="020B0604020202020204" pitchFamily="34" charset="0"/>
              </a:rPr>
              <a:t>zaskakuje prostotą + zapewnia odbiorcy dużą wartość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ADE6BFF0-006B-D842-9603-D4E6C76D2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601" y="2645600"/>
            <a:ext cx="3002197" cy="1000732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21C02E81-55A5-EE5D-8F1C-3D5BF86251F0}"/>
              </a:ext>
            </a:extLst>
          </p:cNvPr>
          <p:cNvSpPr txBox="1"/>
          <p:nvPr/>
        </p:nvSpPr>
        <p:spPr>
          <a:xfrm>
            <a:off x="6126808" y="3228945"/>
            <a:ext cx="54674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b="1" dirty="0">
                <a:latin typeface="Arial" panose="020B0604020202020204" pitchFamily="34" charset="0"/>
                <a:cs typeface="Arial" panose="020B0604020202020204" pitchFamily="34" charset="0"/>
              </a:rPr>
              <a:t>integruje wiele usług w jedno narzędzie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E7D7D1D0-56FF-F6F1-C7CA-D0FD72F907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433" y="3969489"/>
            <a:ext cx="2672854" cy="1100391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07158741-39A5-A6C7-7906-A0AD16BF7CFF}"/>
              </a:ext>
            </a:extLst>
          </p:cNvPr>
          <p:cNvSpPr txBox="1"/>
          <p:nvPr/>
        </p:nvSpPr>
        <p:spPr>
          <a:xfrm>
            <a:off x="2848214" y="4212791"/>
            <a:ext cx="90346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w 100% tak działa - </a:t>
            </a:r>
            <a:r>
              <a:rPr lang="pl-PL" sz="4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 IS MORE</a:t>
            </a: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7B334CEA-CD00-4830-F808-651694A409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7798" y="2564731"/>
            <a:ext cx="2819010" cy="1074965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C7352C25-3B47-5CE9-B91A-752251D9F2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7554" y="5215610"/>
            <a:ext cx="2122781" cy="1283454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80B9A16-E719-F18C-3CF6-F94D584AAF89}"/>
              </a:ext>
            </a:extLst>
          </p:cNvPr>
          <p:cNvSpPr txBox="1"/>
          <p:nvPr/>
        </p:nvSpPr>
        <p:spPr>
          <a:xfrm>
            <a:off x="6461154" y="5740159"/>
            <a:ext cx="49206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b="1" dirty="0">
                <a:latin typeface="Arial" panose="020B0604020202020204" pitchFamily="34" charset="0"/>
                <a:cs typeface="Arial" panose="020B0604020202020204" pitchFamily="34" charset="0"/>
              </a:rPr>
              <a:t>stymuluje konkurencyjność</a:t>
            </a:r>
          </a:p>
        </p:txBody>
      </p:sp>
    </p:spTree>
    <p:extLst>
      <p:ext uri="{BB962C8B-B14F-4D97-AF65-F5344CB8AC3E}">
        <p14:creationId xmlns:p14="http://schemas.microsoft.com/office/powerpoint/2010/main" val="66238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/>
      <p:bldP spid="1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7B3AE5B-A2F0-9D26-13CF-D9386B5FF2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40" b="30844"/>
          <a:stretch/>
        </p:blipFill>
        <p:spPr>
          <a:xfrm>
            <a:off x="0" y="0"/>
            <a:ext cx="3742378" cy="1392767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DB48BE17-B607-5A8E-26E3-15A886A611DD}"/>
              </a:ext>
            </a:extLst>
          </p:cNvPr>
          <p:cNvSpPr txBox="1"/>
          <p:nvPr/>
        </p:nvSpPr>
        <p:spPr>
          <a:xfrm>
            <a:off x="4734451" y="294087"/>
            <a:ext cx="6378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Dziękujemy za uwagę!</a:t>
            </a:r>
          </a:p>
        </p:txBody>
      </p:sp>
      <p:pic>
        <p:nvPicPr>
          <p:cNvPr id="5" name="Obraz 4" descr="Obraz zawierający tekst, osoba, stojące, pozujący&#10;&#10;Opis wygenerowany automatycznie">
            <a:extLst>
              <a:ext uri="{FF2B5EF4-FFF2-40B4-BE49-F238E27FC236}">
                <a16:creationId xmlns:a16="http://schemas.microsoft.com/office/drawing/2014/main" id="{192EC3EB-6AD6-7106-965A-E3004B7A14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009" y="1494367"/>
            <a:ext cx="8812858" cy="495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2854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70750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0CBABE55-2657-F723-15A6-D2CA925CCF3D}"/>
              </a:ext>
            </a:extLst>
          </p:cNvPr>
          <p:cNvSpPr txBox="1"/>
          <p:nvPr/>
        </p:nvSpPr>
        <p:spPr>
          <a:xfrm>
            <a:off x="898071" y="5252749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International Standard ISO 8601</a:t>
            </a:r>
          </a:p>
          <a:p>
            <a:r>
              <a:rPr lang="pl-PL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hlinkClick r:id="rId2"/>
              </a:rPr>
              <a:t>https://pl.wikipedia.org/wiki/ISO_8601</a:t>
            </a:r>
            <a:endParaRPr lang="pl-PL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rebuchet"/>
              </a:rPr>
              <a:t>international standard date and time notation</a:t>
            </a:r>
          </a:p>
          <a:p>
            <a:r>
              <a:rPr lang="pl-PL" dirty="0">
                <a:hlinkClick r:id="rId3"/>
              </a:rPr>
              <a:t>https://www.cl.cam.ac.uk/~mgk25/iso-time.html</a:t>
            </a:r>
            <a:endParaRPr lang="pl-PL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3304193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1603</TotalTime>
  <Words>528</Words>
  <Application>Microsoft Office PowerPoint</Application>
  <PresentationFormat>Panoramiczny</PresentationFormat>
  <Paragraphs>107</Paragraphs>
  <Slides>50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50</vt:i4>
      </vt:variant>
    </vt:vector>
  </HeadingPairs>
  <TitlesOfParts>
    <vt:vector size="56" baseType="lpstr">
      <vt:lpstr>Arial</vt:lpstr>
      <vt:lpstr>Calibri</vt:lpstr>
      <vt:lpstr>Calibri Light</vt:lpstr>
      <vt:lpstr>Trebuchet</vt:lpstr>
      <vt:lpstr>Verdana</vt:lpstr>
      <vt:lpstr>Motyw pakietu Office</vt:lpstr>
      <vt:lpstr>Prezentacja programu PowerPoint</vt:lpstr>
      <vt:lpstr>Jak prawnicy widzą sprawy?  (na przykładzie sprawy procesowej)</vt:lpstr>
      <vt:lpstr>Prezentacja programu PowerPoint</vt:lpstr>
      <vt:lpstr>Prezentacja programu PowerPoint</vt:lpstr>
      <vt:lpstr>Prezentacja programu PowerPoint</vt:lpstr>
      <vt:lpstr>Prezentacja programu PowerPoint</vt:lpstr>
      <vt:lpstr>Każda sprawa  HISTORIA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LST Legal SIMPLE Timeline</dc:title>
  <dc:creator>Łukasz Połomski</dc:creator>
  <cp:lastModifiedBy>Łukasz Połomski</cp:lastModifiedBy>
  <cp:revision>7</cp:revision>
  <cp:lastPrinted>2022-06-05T12:38:50Z</cp:lastPrinted>
  <dcterms:created xsi:type="dcterms:W3CDTF">2022-06-04T16:28:01Z</dcterms:created>
  <dcterms:modified xsi:type="dcterms:W3CDTF">2022-06-06T06:28:31Z</dcterms:modified>
</cp:coreProperties>
</file>